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82" r:id="rId7"/>
    <p:sldId id="267" r:id="rId8"/>
    <p:sldId id="268" r:id="rId9"/>
    <p:sldId id="266" r:id="rId10"/>
    <p:sldId id="281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04C86716-2644-4033-A8AF-7FBDDF31713F}">
          <p14:sldIdLst>
            <p14:sldId id="256"/>
            <p14:sldId id="261"/>
            <p14:sldId id="257"/>
            <p14:sldId id="258"/>
            <p14:sldId id="259"/>
          </p14:sldIdLst>
        </p14:section>
        <p14:section name="Sección sin título" id="{C66C155B-D7F7-4E5F-A499-C41122A64A21}">
          <p14:sldIdLst>
            <p14:sldId id="282"/>
            <p14:sldId id="267"/>
            <p14:sldId id="268"/>
            <p14:sldId id="266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F6EB-EB0F-467F-A1AB-050BF68148EB}" type="datetimeFigureOut">
              <a:rPr lang="es-ES" smtClean="0"/>
              <a:pPr/>
              <a:t>30/11/2014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9A19-FFE4-48FE-B1B9-79D707937A8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F6EB-EB0F-467F-A1AB-050BF68148EB}" type="datetimeFigureOut">
              <a:rPr lang="es-ES" smtClean="0"/>
              <a:pPr/>
              <a:t>30/11/2014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9A19-FFE4-48FE-B1B9-79D707937A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F6EB-EB0F-467F-A1AB-050BF68148EB}" type="datetimeFigureOut">
              <a:rPr lang="es-ES" smtClean="0"/>
              <a:pPr/>
              <a:t>30/11/2014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9A19-FFE4-48FE-B1B9-79D707937A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F6EB-EB0F-467F-A1AB-050BF68148EB}" type="datetimeFigureOut">
              <a:rPr lang="es-ES" smtClean="0"/>
              <a:pPr/>
              <a:t>30/11/2014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9A19-FFE4-48FE-B1B9-79D707937A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F6EB-EB0F-467F-A1AB-050BF68148EB}" type="datetimeFigureOut">
              <a:rPr lang="es-ES" smtClean="0"/>
              <a:pPr/>
              <a:t>30/11/2014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9A19-FFE4-48FE-B1B9-79D707937A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F6EB-EB0F-467F-A1AB-050BF68148EB}" type="datetimeFigureOut">
              <a:rPr lang="es-ES" smtClean="0"/>
              <a:pPr/>
              <a:t>30/11/2014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9A19-FFE4-48FE-B1B9-79D707937A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F6EB-EB0F-467F-A1AB-050BF68148EB}" type="datetimeFigureOut">
              <a:rPr lang="es-ES" smtClean="0"/>
              <a:pPr/>
              <a:t>30/11/2014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9A19-FFE4-48FE-B1B9-79D707937A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F6EB-EB0F-467F-A1AB-050BF68148EB}" type="datetimeFigureOut">
              <a:rPr lang="es-ES" smtClean="0"/>
              <a:pPr/>
              <a:t>30/11/2014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9A19-FFE4-48FE-B1B9-79D707937A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F6EB-EB0F-467F-A1AB-050BF68148EB}" type="datetimeFigureOut">
              <a:rPr lang="es-ES" smtClean="0"/>
              <a:pPr/>
              <a:t>30/11/2014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9A19-FFE4-48FE-B1B9-79D707937A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F6EB-EB0F-467F-A1AB-050BF68148EB}" type="datetimeFigureOut">
              <a:rPr lang="es-ES" smtClean="0"/>
              <a:pPr/>
              <a:t>30/11/2014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9A19-FFE4-48FE-B1B9-79D707937A8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961F6EB-EB0F-467F-A1AB-050BF68148EB}" type="datetimeFigureOut">
              <a:rPr lang="es-ES" smtClean="0"/>
              <a:pPr/>
              <a:t>30/11/2014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BBA9A19-FFE4-48FE-B1B9-79D707937A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961F6EB-EB0F-467F-A1AB-050BF68148EB}" type="datetimeFigureOut">
              <a:rPr lang="es-ES" smtClean="0"/>
              <a:pPr/>
              <a:t>30/11/2014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BA9A19-FFE4-48FE-B1B9-79D707937A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rbe.ed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perezi@uvm.edu.v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636912"/>
            <a:ext cx="8431088" cy="224941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</a:t>
            </a:r>
            <a:r>
              <a:rPr lang="es-VE" dirty="0" smtClean="0"/>
              <a:t>Producción de Capital Tecnológico de Investigaciones Universitarias de Acceso Abierto (RDIUA)</a:t>
            </a:r>
            <a:br>
              <a:rPr lang="es-VE" dirty="0" smtClean="0"/>
            </a:br>
            <a:r>
              <a:rPr lang="es-VE" dirty="0"/>
              <a:t/>
            </a:r>
            <a:br>
              <a:rPr lang="es-VE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588224" y="5229200"/>
            <a:ext cx="2480320" cy="766936"/>
          </a:xfrm>
        </p:spPr>
        <p:txBody>
          <a:bodyPr>
            <a:normAutofit/>
          </a:bodyPr>
          <a:lstStyle/>
          <a:p>
            <a:pPr algn="l"/>
            <a:endParaRPr lang="es-ES" sz="1800" dirty="0" smtClean="0">
              <a:solidFill>
                <a:schemeClr val="tx1"/>
              </a:solidFill>
            </a:endParaRPr>
          </a:p>
          <a:p>
            <a:pPr algn="l"/>
            <a:r>
              <a:rPr lang="es-ES" sz="1800" dirty="0" smtClean="0">
                <a:solidFill>
                  <a:schemeClr val="tx1"/>
                </a:solidFill>
              </a:rPr>
              <a:t>Dr. Iván Pérez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116013" y="6381750"/>
            <a:ext cx="69119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ES" dirty="0" smtClean="0"/>
              <a:t>Abril 2014</a:t>
            </a:r>
            <a:endParaRPr lang="es-ES" dirty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043608" y="44624"/>
            <a:ext cx="734481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Universidad Rafael</a:t>
            </a:r>
            <a:r>
              <a:rPr kumimoji="0" lang="es-E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Belloso </a:t>
            </a:r>
            <a:r>
              <a:rPr kumimoji="0" lang="es-E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Chacín</a:t>
            </a:r>
            <a:endParaRPr kumimoji="0" lang="es-E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2000" dirty="0" smtClean="0"/>
              <a:t>Vicerrectorado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Decanato de Investigación y Postgrado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2000" dirty="0" smtClean="0"/>
              <a:t>Postdoctorado en Gestión de la Ciencia y la Tecnología</a:t>
            </a: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9938" name="Picture 2" descr="http://www.urbe.edu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74547"/>
          <a:stretch>
            <a:fillRect/>
          </a:stretch>
        </p:blipFill>
        <p:spPr bwMode="auto">
          <a:xfrm>
            <a:off x="467544" y="0"/>
            <a:ext cx="998292" cy="115212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Información de Contacto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Calibri" pitchFamily="34" charset="0"/>
              </a:rPr>
              <a:t>Email: </a:t>
            </a:r>
            <a:r>
              <a:rPr lang="es-ES" dirty="0" smtClean="0">
                <a:latin typeface="Calibri" pitchFamily="34" charset="0"/>
                <a:hlinkClick r:id="rId2"/>
              </a:rPr>
              <a:t>perezi@uvm.edu.ve</a:t>
            </a:r>
            <a:endParaRPr lang="es-ES" dirty="0" smtClean="0">
              <a:latin typeface="Calibri" pitchFamily="34" charset="0"/>
            </a:endParaRPr>
          </a:p>
          <a:p>
            <a:pPr lvl="2">
              <a:buNone/>
            </a:pPr>
            <a:endParaRPr lang="es-ES" sz="3200" dirty="0">
              <a:latin typeface="Calibri" pitchFamily="34" charset="0"/>
            </a:endParaRPr>
          </a:p>
          <a:p>
            <a:pPr lvl="2">
              <a:buNone/>
            </a:pPr>
            <a:r>
              <a:rPr lang="es-ES" sz="3200" dirty="0" smtClean="0">
                <a:latin typeface="Calibri" pitchFamily="34" charset="0"/>
              </a:rPr>
              <a:t>        </a:t>
            </a:r>
          </a:p>
          <a:p>
            <a:pPr>
              <a:buNone/>
            </a:pPr>
            <a:endParaRPr lang="es-ES" dirty="0" smtClean="0">
              <a:latin typeface="Calibri" pitchFamily="34" charset="0"/>
            </a:endParaRPr>
          </a:p>
          <a:p>
            <a:pPr marL="118872" indent="0">
              <a:buNone/>
            </a:pPr>
            <a:endParaRPr lang="es-ES" dirty="0" smtClean="0">
              <a:latin typeface="Calibri" pitchFamily="34" charset="0"/>
            </a:endParaRPr>
          </a:p>
          <a:p>
            <a:endParaRPr lang="es-ES" dirty="0" smtClean="0">
              <a:latin typeface="Calibri" pitchFamily="34" charset="0"/>
            </a:endParaRPr>
          </a:p>
          <a:p>
            <a:pPr marL="2048256" lvl="8" indent="0">
              <a:buNone/>
            </a:pPr>
            <a:r>
              <a:rPr lang="es-ES" sz="3600" dirty="0" smtClean="0">
                <a:latin typeface="Calibri" pitchFamily="34" charset="0"/>
              </a:rPr>
              <a:t>Muchas gracias</a:t>
            </a:r>
          </a:p>
          <a:p>
            <a:pPr marL="2048256" lvl="8" indent="0">
              <a:buNone/>
            </a:pPr>
            <a:endParaRPr lang="es-ES" dirty="0" smtClean="0">
              <a:latin typeface="Calibri" pitchFamily="34" charset="0"/>
            </a:endParaRPr>
          </a:p>
          <a:p>
            <a:pPr>
              <a:buNone/>
            </a:pPr>
            <a:endParaRPr lang="es-ES" dirty="0" smtClean="0">
              <a:latin typeface="Calibri" pitchFamily="34" charset="0"/>
            </a:endParaRPr>
          </a:p>
          <a:p>
            <a:pPr>
              <a:buNone/>
            </a:pPr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>
            <a:spLocks noGrp="1"/>
          </p:cNvSpPr>
          <p:nvPr>
            <p:ph type="title"/>
          </p:nvPr>
        </p:nvSpPr>
        <p:spPr>
          <a:xfrm>
            <a:off x="107504" y="155448"/>
            <a:ext cx="9036496" cy="1252728"/>
          </a:xfrm>
        </p:spPr>
        <p:txBody>
          <a:bodyPr>
            <a:noAutofit/>
          </a:bodyPr>
          <a:lstStyle/>
          <a:p>
            <a:r>
              <a:rPr lang="es-VE" sz="3200" dirty="0" smtClean="0"/>
              <a:t>PRODUCCIÓN DE CAPITAL TECNOLÓGICO </a:t>
            </a:r>
            <a:r>
              <a:rPr lang="es-VE" sz="3200" dirty="0"/>
              <a:t>DE INVESTIGACIONES UNIVERSITARIAS DE ACCESO ABIERTO (RDIUA)</a:t>
            </a:r>
          </a:p>
        </p:txBody>
      </p:sp>
      <p:pic>
        <p:nvPicPr>
          <p:cNvPr id="5" name="Picture 2" descr="C:\Users\Ivan\AppData\Local\Microsoft\Windows\Temporary Internet Files\Content.IE5\GFURTY6F\MP90042298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295" y="1628800"/>
            <a:ext cx="1555634" cy="1841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Ivan\AppData\Local\Microsoft\Windows\Temporary Internet Files\Content.IE5\4133SQOE\MP90041169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059" y="3135527"/>
            <a:ext cx="1877649" cy="1877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Ivan\AppData\Local\Microsoft\Windows\Temporary Internet Files\Content.IE5\8KP16S3P\MP900427685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65332"/>
            <a:ext cx="1656184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img1.mlstatic.com/computadora-hp-all-in-one-touchsmart-520-1145la-ci3-4gb-2tb_MLV-F-3529257955_122012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2" b="12314"/>
          <a:stretch/>
        </p:blipFill>
        <p:spPr bwMode="auto">
          <a:xfrm>
            <a:off x="3275856" y="4430531"/>
            <a:ext cx="2963291" cy="2408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21"/>
          <a:stretch/>
        </p:blipFill>
        <p:spPr bwMode="auto">
          <a:xfrm>
            <a:off x="3923929" y="1628800"/>
            <a:ext cx="2857500" cy="1841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412776"/>
          </a:xfrm>
        </p:spPr>
        <p:txBody>
          <a:bodyPr>
            <a:noAutofit/>
          </a:bodyPr>
          <a:lstStyle/>
          <a:p>
            <a:r>
              <a:rPr lang="es-VE" sz="3200" dirty="0" smtClean="0"/>
              <a:t>PRODUCCIÓN DE CAPITAL TECNOLÓGICO </a:t>
            </a:r>
            <a:r>
              <a:rPr lang="es-VE" sz="3200" dirty="0"/>
              <a:t>DE INVESTIGACIONES UNIVERSITARIAS DE ACCESO </a:t>
            </a:r>
            <a:r>
              <a:rPr lang="es-VE" sz="3200" dirty="0" smtClean="0"/>
              <a:t>ABIERTO (RDIUA)</a:t>
            </a:r>
            <a:endParaRPr lang="es-VE" sz="3200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VE" b="1" dirty="0"/>
              <a:t>Objetivo General</a:t>
            </a:r>
            <a:r>
              <a:rPr lang="es-VE" dirty="0"/>
              <a:t>: Diseñar un repositorio (Data </a:t>
            </a:r>
            <a:r>
              <a:rPr lang="es-VE" dirty="0" err="1"/>
              <a:t>Warehouse</a:t>
            </a:r>
            <a:r>
              <a:rPr lang="es-VE" dirty="0"/>
              <a:t>) de trabajos de investigación para la Universidad Valle del </a:t>
            </a:r>
            <a:r>
              <a:rPr lang="es-VE" dirty="0" err="1"/>
              <a:t>Momboy</a:t>
            </a:r>
            <a:r>
              <a:rPr lang="es-VE" b="1" dirty="0"/>
              <a:t> </a:t>
            </a:r>
            <a:r>
              <a:rPr lang="es-VE" dirty="0"/>
              <a:t>, con el fin de conservarlos y facilitar la búsqueda de información.</a:t>
            </a:r>
          </a:p>
          <a:p>
            <a:pPr marL="118872" indent="0">
              <a:buNone/>
            </a:pPr>
            <a:r>
              <a:rPr lang="es-VE" dirty="0"/>
              <a:t> </a:t>
            </a:r>
          </a:p>
          <a:p>
            <a:endParaRPr lang="es-VE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176464"/>
          </a:xfrm>
        </p:spPr>
        <p:txBody>
          <a:bodyPr>
            <a:normAutofit fontScale="92500" lnSpcReduction="10000"/>
          </a:bodyPr>
          <a:lstStyle/>
          <a:p>
            <a:r>
              <a:rPr lang="es-VE" dirty="0"/>
              <a:t> </a:t>
            </a:r>
            <a:r>
              <a:rPr lang="es-VE" b="1" dirty="0" smtClean="0"/>
              <a:t>Objetivos </a:t>
            </a:r>
            <a:r>
              <a:rPr lang="es-VE" b="1" dirty="0"/>
              <a:t>específicos:</a:t>
            </a:r>
            <a:endParaRPr lang="es-VE" dirty="0"/>
          </a:p>
          <a:p>
            <a:pPr lvl="1" algn="just"/>
            <a:r>
              <a:rPr lang="es-VE" dirty="0"/>
              <a:t>Diagnosticar las necesidades de información de la comunidad universitaria.</a:t>
            </a:r>
          </a:p>
          <a:p>
            <a:pPr lvl="1" algn="just"/>
            <a:r>
              <a:rPr lang="es-VE" dirty="0"/>
              <a:t>Determinar el volumen de trabajos de investigación existentes en la Facultad de Ingeniería de la Universidad Valle del </a:t>
            </a:r>
            <a:r>
              <a:rPr lang="es-VE" dirty="0" err="1"/>
              <a:t>Momboy</a:t>
            </a:r>
            <a:r>
              <a:rPr lang="es-VE" dirty="0"/>
              <a:t>.</a:t>
            </a:r>
          </a:p>
          <a:p>
            <a:pPr lvl="1" algn="just"/>
            <a:r>
              <a:rPr lang="es-VE" dirty="0"/>
              <a:t>Digitalizar los trabajos de investigación desarrollados por los estudiantes y profesores de la universidad.</a:t>
            </a:r>
          </a:p>
          <a:p>
            <a:pPr lvl="1" algn="just"/>
            <a:r>
              <a:rPr lang="es-VE" dirty="0"/>
              <a:t>Organizar los trabajos de investigación utilizando normas, estándares y protocolos comunes</a:t>
            </a:r>
          </a:p>
          <a:p>
            <a:pPr marL="118872" indent="0" algn="just"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07504" y="155448"/>
            <a:ext cx="9036496" cy="1252728"/>
          </a:xfrm>
        </p:spPr>
        <p:txBody>
          <a:bodyPr>
            <a:noAutofit/>
          </a:bodyPr>
          <a:lstStyle/>
          <a:p>
            <a:r>
              <a:rPr lang="es-VE" sz="3200" dirty="0" smtClean="0"/>
              <a:t>PRODUCCIÓN DE CAPITAL TECNOLÓGICO </a:t>
            </a:r>
            <a:r>
              <a:rPr lang="es-VE" sz="3200" dirty="0"/>
              <a:t>DE INVESTIGACIONES UNIVERSITARIAS DE ACCESO ABIERTO (RDIUA)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91601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VE" dirty="0"/>
              <a:t>Definir los requerimientos informáticos operativos y de desarrollo del repositorio.</a:t>
            </a:r>
          </a:p>
          <a:p>
            <a:pPr algn="just"/>
            <a:endParaRPr lang="es-VE" dirty="0" smtClean="0"/>
          </a:p>
          <a:p>
            <a:pPr algn="just"/>
            <a:r>
              <a:rPr lang="es-VE" dirty="0" smtClean="0"/>
              <a:t>Diseñar </a:t>
            </a:r>
            <a:r>
              <a:rPr lang="es-VE" dirty="0"/>
              <a:t>las bases de datos del repositorio de las investigaciones.</a:t>
            </a:r>
          </a:p>
          <a:p>
            <a:pPr marL="118872" indent="0" algn="just">
              <a:buNone/>
            </a:pPr>
            <a:r>
              <a:rPr lang="es-VE" dirty="0"/>
              <a:t>	</a:t>
            </a:r>
          </a:p>
          <a:p>
            <a:pPr algn="just"/>
            <a:r>
              <a:rPr lang="es-VE" dirty="0"/>
              <a:t>Diseñar un data </a:t>
            </a:r>
            <a:r>
              <a:rPr lang="es-VE" dirty="0" err="1"/>
              <a:t>warehouse</a:t>
            </a:r>
            <a:r>
              <a:rPr lang="es-VE" dirty="0"/>
              <a:t> que facilite la gestión y difusión de los contenidos digitales generados por la actividad investigadora en la comunidad universitaria.</a:t>
            </a:r>
          </a:p>
          <a:p>
            <a:pPr marL="118872" indent="0" algn="just">
              <a:buNone/>
            </a:pPr>
            <a:r>
              <a:rPr lang="es-VE" dirty="0"/>
              <a:t> </a:t>
            </a:r>
          </a:p>
          <a:p>
            <a:pPr algn="just"/>
            <a:r>
              <a:rPr lang="es-VE" dirty="0"/>
              <a:t>Difundir el repositorio a la comunidad universitaria.</a:t>
            </a:r>
          </a:p>
          <a:p>
            <a:pPr algn="just"/>
            <a:endParaRPr lang="es-VE" dirty="0" smtClean="0"/>
          </a:p>
          <a:p>
            <a:pPr algn="just"/>
            <a:r>
              <a:rPr lang="es-VE" dirty="0" smtClean="0"/>
              <a:t>Permitir </a:t>
            </a:r>
            <a:r>
              <a:rPr lang="es-VE" dirty="0"/>
              <a:t>la </a:t>
            </a:r>
            <a:r>
              <a:rPr lang="es-VE" dirty="0" err="1"/>
              <a:t>auditabilidad</a:t>
            </a:r>
            <a:r>
              <a:rPr lang="es-VE" dirty="0"/>
              <a:t> de la producción intelectual de los investigadores de la universidad</a:t>
            </a:r>
            <a:r>
              <a:rPr lang="es-VE" dirty="0" smtClean="0"/>
              <a:t>.</a:t>
            </a:r>
            <a:r>
              <a:rPr lang="es-VE" dirty="0"/>
              <a:t> </a:t>
            </a:r>
          </a:p>
          <a:p>
            <a:pPr algn="just"/>
            <a:endParaRPr lang="es-VE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07504" y="155448"/>
            <a:ext cx="9036496" cy="1252728"/>
          </a:xfrm>
        </p:spPr>
        <p:txBody>
          <a:bodyPr>
            <a:noAutofit/>
          </a:bodyPr>
          <a:lstStyle/>
          <a:p>
            <a:r>
              <a:rPr lang="es-VE" sz="3200" dirty="0" smtClean="0"/>
              <a:t>PRODUCCIÓN DE CAPITAL TECNOLÓGICO </a:t>
            </a:r>
            <a:r>
              <a:rPr lang="es-VE" sz="3200" dirty="0"/>
              <a:t>DE INVESTIGACIONES UNIVERSITARIAS DE ACCESO ABIERTO (RDIUA)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45 Grupo"/>
          <p:cNvGrpSpPr/>
          <p:nvPr/>
        </p:nvGrpSpPr>
        <p:grpSpPr>
          <a:xfrm>
            <a:off x="528700" y="271558"/>
            <a:ext cx="8429008" cy="6469810"/>
            <a:chOff x="528700" y="271558"/>
            <a:chExt cx="8429008" cy="6469810"/>
          </a:xfrm>
        </p:grpSpPr>
        <p:sp>
          <p:nvSpPr>
            <p:cNvPr id="4" name="3 Cilindro"/>
            <p:cNvSpPr/>
            <p:nvPr/>
          </p:nvSpPr>
          <p:spPr>
            <a:xfrm>
              <a:off x="528700" y="271558"/>
              <a:ext cx="792088" cy="864096"/>
            </a:xfrm>
            <a:prstGeom prst="ca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VE" dirty="0" smtClean="0"/>
                <a:t>TEG</a:t>
              </a:r>
            </a:p>
            <a:p>
              <a:pPr algn="ctr"/>
              <a:r>
                <a:rPr lang="es-VE" dirty="0" err="1" smtClean="0"/>
                <a:t>Preg</a:t>
              </a:r>
              <a:endParaRPr lang="es-VE" dirty="0"/>
            </a:p>
          </p:txBody>
        </p:sp>
        <p:sp>
          <p:nvSpPr>
            <p:cNvPr id="5" name="4 Cilindro"/>
            <p:cNvSpPr/>
            <p:nvPr/>
          </p:nvSpPr>
          <p:spPr>
            <a:xfrm>
              <a:off x="555277" y="1323015"/>
              <a:ext cx="792088" cy="864096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VE" dirty="0" smtClean="0"/>
                <a:t>TE</a:t>
              </a:r>
            </a:p>
            <a:p>
              <a:pPr algn="ctr"/>
              <a:r>
                <a:rPr lang="es-VE" dirty="0" err="1" smtClean="0"/>
                <a:t>PostG</a:t>
              </a:r>
              <a:endParaRPr lang="es-VE" dirty="0"/>
            </a:p>
          </p:txBody>
        </p:sp>
        <p:sp>
          <p:nvSpPr>
            <p:cNvPr id="6" name="5 Cilindro"/>
            <p:cNvSpPr/>
            <p:nvPr/>
          </p:nvSpPr>
          <p:spPr>
            <a:xfrm>
              <a:off x="528700" y="2492896"/>
              <a:ext cx="792088" cy="864096"/>
            </a:xfrm>
            <a:prstGeom prst="ca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VE" dirty="0" err="1" smtClean="0"/>
                <a:t>Trab</a:t>
              </a:r>
              <a:endParaRPr lang="es-VE" dirty="0" smtClean="0"/>
            </a:p>
            <a:p>
              <a:pPr algn="ctr"/>
              <a:r>
                <a:rPr lang="es-VE" dirty="0" err="1" smtClean="0"/>
                <a:t>Asc</a:t>
              </a:r>
              <a:endParaRPr lang="es-VE" dirty="0"/>
            </a:p>
          </p:txBody>
        </p:sp>
        <p:sp>
          <p:nvSpPr>
            <p:cNvPr id="7" name="6 Cilindro"/>
            <p:cNvSpPr/>
            <p:nvPr/>
          </p:nvSpPr>
          <p:spPr>
            <a:xfrm>
              <a:off x="555277" y="3573016"/>
              <a:ext cx="792088" cy="864096"/>
            </a:xfrm>
            <a:prstGeom prst="can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VE" dirty="0" smtClean="0"/>
                <a:t>Tesis</a:t>
              </a:r>
            </a:p>
            <a:p>
              <a:pPr algn="ctr"/>
              <a:r>
                <a:rPr lang="es-VE" dirty="0" err="1" smtClean="0"/>
                <a:t>Doct</a:t>
              </a:r>
              <a:endParaRPr lang="es-VE" dirty="0"/>
            </a:p>
          </p:txBody>
        </p:sp>
        <p:sp>
          <p:nvSpPr>
            <p:cNvPr id="8" name="7 Cilindro"/>
            <p:cNvSpPr/>
            <p:nvPr/>
          </p:nvSpPr>
          <p:spPr>
            <a:xfrm>
              <a:off x="528700" y="4725144"/>
              <a:ext cx="792088" cy="864096"/>
            </a:xfrm>
            <a:prstGeom prst="ca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VE" dirty="0" smtClean="0"/>
                <a:t>Inv.</a:t>
              </a:r>
            </a:p>
            <a:p>
              <a:pPr algn="ctr"/>
              <a:r>
                <a:rPr lang="es-VE" dirty="0" smtClean="0"/>
                <a:t>Libres</a:t>
              </a:r>
              <a:endParaRPr lang="es-VE" dirty="0"/>
            </a:p>
          </p:txBody>
        </p:sp>
        <p:sp>
          <p:nvSpPr>
            <p:cNvPr id="9" name="8 Cilindro"/>
            <p:cNvSpPr/>
            <p:nvPr/>
          </p:nvSpPr>
          <p:spPr>
            <a:xfrm>
              <a:off x="555277" y="5877272"/>
              <a:ext cx="792088" cy="864096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VE" dirty="0" smtClean="0"/>
                <a:t>Art.</a:t>
              </a:r>
            </a:p>
            <a:p>
              <a:pPr algn="ctr"/>
              <a:r>
                <a:rPr lang="es-VE" sz="1600" dirty="0" smtClean="0"/>
                <a:t>Prensa</a:t>
              </a:r>
              <a:endParaRPr lang="es-VE" sz="1600" dirty="0"/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2051720" y="770159"/>
              <a:ext cx="1800200" cy="5683177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VE" sz="2600" dirty="0" smtClean="0"/>
                <a:t>ETL</a:t>
              </a:r>
            </a:p>
            <a:p>
              <a:pPr algn="ctr"/>
              <a:endParaRPr lang="es-VE" sz="2600" dirty="0"/>
            </a:p>
            <a:p>
              <a:pPr algn="ctr"/>
              <a:endParaRPr lang="es-VE" sz="2600" dirty="0" smtClean="0"/>
            </a:p>
            <a:p>
              <a:pPr algn="ctr"/>
              <a:endParaRPr lang="es-VE" sz="2600" dirty="0" smtClean="0"/>
            </a:p>
            <a:p>
              <a:pPr algn="ctr"/>
              <a:r>
                <a:rPr lang="es-VE" sz="2600" dirty="0" smtClean="0"/>
                <a:t>Extracción</a:t>
              </a:r>
            </a:p>
            <a:p>
              <a:pPr algn="ctr"/>
              <a:endParaRPr lang="es-VE" sz="2600" dirty="0" smtClean="0"/>
            </a:p>
            <a:p>
              <a:pPr algn="ctr"/>
              <a:r>
                <a:rPr lang="es-VE" sz="2400" dirty="0" smtClean="0"/>
                <a:t>Elaboración</a:t>
              </a:r>
            </a:p>
            <a:p>
              <a:pPr algn="ctr"/>
              <a:endParaRPr lang="es-VE" sz="2600" dirty="0" smtClean="0"/>
            </a:p>
            <a:p>
              <a:pPr algn="ctr"/>
              <a:r>
                <a:rPr lang="es-VE" sz="2600" dirty="0" smtClean="0"/>
                <a:t>Carga</a:t>
              </a:r>
              <a:endParaRPr lang="es-VE" sz="2600" dirty="0"/>
            </a:p>
          </p:txBody>
        </p:sp>
        <p:cxnSp>
          <p:nvCxnSpPr>
            <p:cNvPr id="12" name="11 Conector recto de flecha"/>
            <p:cNvCxnSpPr>
              <a:stCxn id="4" idx="4"/>
            </p:cNvCxnSpPr>
            <p:nvPr/>
          </p:nvCxnSpPr>
          <p:spPr>
            <a:xfrm>
              <a:off x="1320788" y="703606"/>
              <a:ext cx="730932" cy="2771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 de flecha"/>
            <p:cNvCxnSpPr>
              <a:stCxn id="5" idx="4"/>
            </p:cNvCxnSpPr>
            <p:nvPr/>
          </p:nvCxnSpPr>
          <p:spPr>
            <a:xfrm>
              <a:off x="1347365" y="1755063"/>
              <a:ext cx="70435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 de flecha"/>
            <p:cNvCxnSpPr>
              <a:stCxn id="6" idx="4"/>
            </p:cNvCxnSpPr>
            <p:nvPr/>
          </p:nvCxnSpPr>
          <p:spPr>
            <a:xfrm>
              <a:off x="1320788" y="2924944"/>
              <a:ext cx="7309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 de flecha"/>
            <p:cNvCxnSpPr>
              <a:stCxn id="7" idx="4"/>
            </p:cNvCxnSpPr>
            <p:nvPr/>
          </p:nvCxnSpPr>
          <p:spPr>
            <a:xfrm>
              <a:off x="1347365" y="4005064"/>
              <a:ext cx="70435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 de flecha"/>
            <p:cNvCxnSpPr>
              <a:stCxn id="8" idx="4"/>
            </p:cNvCxnSpPr>
            <p:nvPr/>
          </p:nvCxnSpPr>
          <p:spPr>
            <a:xfrm>
              <a:off x="1320788" y="5157192"/>
              <a:ext cx="7309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 de flecha"/>
            <p:cNvCxnSpPr>
              <a:stCxn id="9" idx="4"/>
            </p:cNvCxnSpPr>
            <p:nvPr/>
          </p:nvCxnSpPr>
          <p:spPr>
            <a:xfrm flipV="1">
              <a:off x="1347365" y="6093296"/>
              <a:ext cx="704355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 de flecha"/>
            <p:cNvCxnSpPr>
              <a:stCxn id="10" idx="3"/>
            </p:cNvCxnSpPr>
            <p:nvPr/>
          </p:nvCxnSpPr>
          <p:spPr>
            <a:xfrm flipV="1">
              <a:off x="3851920" y="3429002"/>
              <a:ext cx="1080120" cy="1827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26 Cilindro"/>
            <p:cNvSpPr/>
            <p:nvPr/>
          </p:nvSpPr>
          <p:spPr>
            <a:xfrm>
              <a:off x="4932040" y="1268760"/>
              <a:ext cx="2232248" cy="4464496"/>
            </a:xfrm>
            <a:prstGeom prst="can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p:sp>
          <p:nvSpPr>
            <p:cNvPr id="29" name="28 Cilindro"/>
            <p:cNvSpPr/>
            <p:nvPr/>
          </p:nvSpPr>
          <p:spPr>
            <a:xfrm>
              <a:off x="6048164" y="2053827"/>
              <a:ext cx="792088" cy="864096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VE" dirty="0" smtClean="0"/>
                <a:t>Metadatos</a:t>
              </a:r>
              <a:endParaRPr lang="es-VE" dirty="0"/>
            </a:p>
          </p:txBody>
        </p:sp>
        <p:sp>
          <p:nvSpPr>
            <p:cNvPr id="30" name="29 Cilindro"/>
            <p:cNvSpPr/>
            <p:nvPr/>
          </p:nvSpPr>
          <p:spPr>
            <a:xfrm>
              <a:off x="6082921" y="4415314"/>
              <a:ext cx="792088" cy="864096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VE" dirty="0" smtClean="0"/>
                <a:t>Datos</a:t>
              </a:r>
            </a:p>
            <a:p>
              <a:pPr algn="ctr"/>
              <a:r>
                <a:rPr lang="es-VE" dirty="0" err="1" smtClean="0"/>
                <a:t>Elab</a:t>
              </a:r>
              <a:r>
                <a:rPr lang="es-VE" dirty="0" smtClean="0"/>
                <a:t>.</a:t>
              </a:r>
              <a:endParaRPr lang="es-VE" dirty="0"/>
            </a:p>
          </p:txBody>
        </p:sp>
        <p:sp>
          <p:nvSpPr>
            <p:cNvPr id="31" name="30 Cilindro"/>
            <p:cNvSpPr/>
            <p:nvPr/>
          </p:nvSpPr>
          <p:spPr>
            <a:xfrm>
              <a:off x="5290833" y="3210503"/>
              <a:ext cx="792088" cy="864096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VE" dirty="0" smtClean="0"/>
                <a:t>Datos </a:t>
              </a:r>
            </a:p>
            <a:p>
              <a:pPr algn="ctr"/>
              <a:r>
                <a:rPr lang="es-VE" sz="1400" dirty="0" err="1" smtClean="0"/>
                <a:t>Sumariz</a:t>
              </a:r>
              <a:endParaRPr lang="es-VE" sz="1400" dirty="0"/>
            </a:p>
          </p:txBody>
        </p:sp>
        <p:sp>
          <p:nvSpPr>
            <p:cNvPr id="32" name="31 Rectángulo redondeado"/>
            <p:cNvSpPr/>
            <p:nvPr/>
          </p:nvSpPr>
          <p:spPr>
            <a:xfrm>
              <a:off x="7812360" y="404664"/>
              <a:ext cx="1115616" cy="781178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VE" dirty="0" smtClean="0"/>
                <a:t>OLAP</a:t>
              </a:r>
            </a:p>
            <a:p>
              <a:pPr algn="ctr"/>
              <a:r>
                <a:rPr lang="es-VE" dirty="0" smtClean="0"/>
                <a:t>Análisis</a:t>
              </a:r>
              <a:endParaRPr lang="es-VE" dirty="0"/>
            </a:p>
          </p:txBody>
        </p:sp>
        <p:sp>
          <p:nvSpPr>
            <p:cNvPr id="33" name="32 Rectángulo redondeado"/>
            <p:cNvSpPr/>
            <p:nvPr/>
          </p:nvSpPr>
          <p:spPr>
            <a:xfrm>
              <a:off x="7842092" y="3079870"/>
              <a:ext cx="1115616" cy="781178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VE" dirty="0" smtClean="0"/>
                <a:t>Reportes </a:t>
              </a:r>
              <a:endParaRPr lang="es-VE" dirty="0"/>
            </a:p>
          </p:txBody>
        </p:sp>
        <p:sp>
          <p:nvSpPr>
            <p:cNvPr id="34" name="33 Rectángulo redondeado"/>
            <p:cNvSpPr/>
            <p:nvPr/>
          </p:nvSpPr>
          <p:spPr>
            <a:xfrm>
              <a:off x="7814383" y="5810719"/>
              <a:ext cx="1115616" cy="781178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VE" dirty="0" smtClean="0"/>
                <a:t>Data</a:t>
              </a:r>
            </a:p>
            <a:p>
              <a:pPr algn="ctr"/>
              <a:r>
                <a:rPr lang="es-VE" dirty="0" err="1"/>
                <a:t>M</a:t>
              </a:r>
              <a:r>
                <a:rPr lang="es-VE" dirty="0" err="1" smtClean="0"/>
                <a:t>ining</a:t>
              </a:r>
              <a:endParaRPr lang="es-VE" dirty="0"/>
            </a:p>
          </p:txBody>
        </p:sp>
        <p:cxnSp>
          <p:nvCxnSpPr>
            <p:cNvPr id="37" name="36 Conector recto de flecha"/>
            <p:cNvCxnSpPr>
              <a:endCxn id="32" idx="1"/>
            </p:cNvCxnSpPr>
            <p:nvPr/>
          </p:nvCxnSpPr>
          <p:spPr>
            <a:xfrm flipV="1">
              <a:off x="7164288" y="795253"/>
              <a:ext cx="648072" cy="15536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Conector recto de flecha"/>
            <p:cNvCxnSpPr>
              <a:stCxn id="27" idx="4"/>
            </p:cNvCxnSpPr>
            <p:nvPr/>
          </p:nvCxnSpPr>
          <p:spPr>
            <a:xfrm>
              <a:off x="7164288" y="3501008"/>
              <a:ext cx="6480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Conector recto de flecha"/>
            <p:cNvCxnSpPr>
              <a:endCxn id="34" idx="0"/>
            </p:cNvCxnSpPr>
            <p:nvPr/>
          </p:nvCxnSpPr>
          <p:spPr>
            <a:xfrm>
              <a:off x="7164288" y="4847362"/>
              <a:ext cx="1207903" cy="9633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44 Rectángulo"/>
            <p:cNvSpPr/>
            <p:nvPr/>
          </p:nvSpPr>
          <p:spPr>
            <a:xfrm>
              <a:off x="4499992" y="5724545"/>
              <a:ext cx="3105337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s-ES" sz="3200" b="1" cap="none" spc="0" dirty="0" smtClean="0">
                  <a:ln w="11430"/>
                  <a:solidFill>
                    <a:sysClr val="windowText" lastClr="0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Data  </a:t>
              </a:r>
              <a:r>
                <a:rPr lang="es-ES" sz="3200" b="1" cap="none" spc="0" dirty="0" err="1" smtClean="0">
                  <a:ln w="11430"/>
                  <a:solidFill>
                    <a:sysClr val="windowText" lastClr="0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Warehouse</a:t>
              </a:r>
              <a:endParaRPr lang="es-ES" sz="3200" b="1" cap="none" spc="0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081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r>
              <a:rPr lang="es-VE" sz="3600" b="1" dirty="0"/>
              <a:t>PROXY ESTOVACUY</a:t>
            </a:r>
            <a:endParaRPr lang="es-VE" sz="3600" dirty="0"/>
          </a:p>
          <a:p>
            <a:pPr marL="118872" indent="0">
              <a:buNone/>
            </a:pPr>
            <a:endParaRPr lang="es-VE" sz="3600" dirty="0"/>
          </a:p>
          <a:p>
            <a:pPr lvl="1"/>
            <a:r>
              <a:rPr lang="es-VE" sz="3200" b="1" dirty="0"/>
              <a:t>Hardware</a:t>
            </a:r>
            <a:r>
              <a:rPr lang="es-VE" sz="3200" b="1" dirty="0" smtClean="0"/>
              <a:t>:</a:t>
            </a:r>
            <a:r>
              <a:rPr lang="es-VE" sz="3200" dirty="0" smtClean="0"/>
              <a:t> </a:t>
            </a:r>
          </a:p>
          <a:p>
            <a:pPr lvl="2"/>
            <a:r>
              <a:rPr lang="es-VE" sz="2800" dirty="0" smtClean="0"/>
              <a:t>CPU Pentium (R) Dual </a:t>
            </a:r>
            <a:r>
              <a:rPr lang="es-VE" sz="2800" dirty="0" err="1" smtClean="0"/>
              <a:t>Core</a:t>
            </a:r>
            <a:r>
              <a:rPr lang="es-VE" sz="2800" dirty="0" smtClean="0"/>
              <a:t> E5300 2,6 GHz</a:t>
            </a:r>
          </a:p>
          <a:p>
            <a:pPr lvl="2"/>
            <a:r>
              <a:rPr lang="es-VE" sz="2800" dirty="0" smtClean="0"/>
              <a:t>RAM 4GB</a:t>
            </a:r>
            <a:endParaRPr lang="es-VE" sz="2800" dirty="0"/>
          </a:p>
          <a:p>
            <a:pPr lvl="2"/>
            <a:r>
              <a:rPr lang="es-VE" sz="2800" dirty="0" smtClean="0"/>
              <a:t>Respaldo </a:t>
            </a:r>
            <a:r>
              <a:rPr lang="es-VE" sz="2800" dirty="0"/>
              <a:t>Manual  Acceso </a:t>
            </a:r>
            <a:r>
              <a:rPr lang="es-VE" sz="2800" dirty="0" smtClean="0"/>
              <a:t>Web </a:t>
            </a:r>
            <a:endParaRPr lang="es-VE" sz="2800" dirty="0"/>
          </a:p>
          <a:p>
            <a:pPr lvl="2"/>
            <a:r>
              <a:rPr lang="es-VE" sz="2800" dirty="0" smtClean="0"/>
              <a:t>La </a:t>
            </a:r>
            <a:r>
              <a:rPr lang="es-VE" sz="2800" dirty="0"/>
              <a:t>configuración de la Red </a:t>
            </a:r>
            <a:r>
              <a:rPr lang="es-VE" sz="2800" dirty="0" err="1"/>
              <a:t>Estovacuy</a:t>
            </a:r>
            <a:r>
              <a:rPr lang="es-VE" sz="2800" dirty="0"/>
              <a:t> está dividida en 6 Subredes Virtuales.</a:t>
            </a:r>
          </a:p>
          <a:p>
            <a:pPr marL="118872" indent="0">
              <a:buNone/>
            </a:pPr>
            <a:endParaRPr lang="es-VE" sz="3600" dirty="0"/>
          </a:p>
          <a:p>
            <a:endParaRPr lang="es-VE" sz="3600" dirty="0"/>
          </a:p>
        </p:txBody>
      </p:sp>
      <p:sp>
        <p:nvSpPr>
          <p:cNvPr id="4" name="2 Título"/>
          <p:cNvSpPr>
            <a:spLocks noGrp="1"/>
          </p:cNvSpPr>
          <p:nvPr>
            <p:ph type="title"/>
          </p:nvPr>
        </p:nvSpPr>
        <p:spPr>
          <a:xfrm>
            <a:off x="107504" y="155448"/>
            <a:ext cx="9036496" cy="1252728"/>
          </a:xfrm>
        </p:spPr>
        <p:txBody>
          <a:bodyPr>
            <a:noAutofit/>
          </a:bodyPr>
          <a:lstStyle/>
          <a:p>
            <a:r>
              <a:rPr lang="es-VE" sz="3200" dirty="0" smtClean="0"/>
              <a:t>PRODUCCIÓN DE CAPITAL TECNOLÓGICO </a:t>
            </a:r>
            <a:r>
              <a:rPr lang="es-VE" sz="3200" dirty="0"/>
              <a:t>DE INVESTIGACIONES UNIVERSITARIAS DE ACCESO ABIERTO (RDIUA)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VE" b="1" dirty="0"/>
              <a:t>Software: </a:t>
            </a:r>
            <a:r>
              <a:rPr lang="es-VE" dirty="0"/>
              <a:t>Se elige </a:t>
            </a:r>
            <a:r>
              <a:rPr lang="es-VE" b="1" dirty="0"/>
              <a:t>DSPACE</a:t>
            </a:r>
            <a:r>
              <a:rPr lang="es-VE" dirty="0"/>
              <a:t> y FEDORA debido   a que es un software muy utilizado, y es muy fácil de poner en marcha. Asimismo está desarrollado en software libre y código abierto, lo que permite la modificación de su código fuente y facilita la creación de aplicaciones.</a:t>
            </a:r>
          </a:p>
          <a:p>
            <a:pPr algn="just"/>
            <a:r>
              <a:rPr lang="es-VE" b="1" dirty="0"/>
              <a:t>FEDORA</a:t>
            </a:r>
            <a:r>
              <a:rPr lang="es-VE" dirty="0"/>
              <a:t> se ha utilizado en la implementación de repositorios debido a que posee una robustez  y versatilidad en el manejo de colecciones digitales y su núcleo permite que se desarrollen aplicaciones que satisfacen necesidades muy particulares.</a:t>
            </a:r>
          </a:p>
          <a:p>
            <a:pPr algn="just"/>
            <a:r>
              <a:rPr lang="es-VE" b="1" dirty="0"/>
              <a:t> </a:t>
            </a:r>
            <a:endParaRPr lang="es-VE" dirty="0"/>
          </a:p>
          <a:p>
            <a:pPr algn="just"/>
            <a:endParaRPr lang="es-VE" dirty="0"/>
          </a:p>
        </p:txBody>
      </p:sp>
      <p:sp>
        <p:nvSpPr>
          <p:cNvPr id="4" name="2 Título"/>
          <p:cNvSpPr>
            <a:spLocks noGrp="1"/>
          </p:cNvSpPr>
          <p:nvPr>
            <p:ph type="title"/>
          </p:nvPr>
        </p:nvSpPr>
        <p:spPr>
          <a:xfrm>
            <a:off x="107504" y="155448"/>
            <a:ext cx="9036496" cy="1252728"/>
          </a:xfrm>
        </p:spPr>
        <p:txBody>
          <a:bodyPr>
            <a:noAutofit/>
          </a:bodyPr>
          <a:lstStyle/>
          <a:p>
            <a:r>
              <a:rPr lang="es-VE" sz="3200" dirty="0" smtClean="0"/>
              <a:t>PRODUCCIÓN DE CAPITAL TECNOLÓGICO </a:t>
            </a:r>
            <a:r>
              <a:rPr lang="es-VE" sz="3200" dirty="0"/>
              <a:t>DE INVESTIGACIONES UNIVERSITARIAS DE ACCESO ABIERTO (RDIUA)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 algn="just">
              <a:buNone/>
            </a:pPr>
            <a:endParaRPr lang="es-ES" dirty="0" smtClean="0"/>
          </a:p>
          <a:p>
            <a:pPr marL="118872" indent="0" algn="just">
              <a:buNone/>
            </a:pPr>
            <a:r>
              <a:rPr lang="es-VE" b="1" dirty="0"/>
              <a:t>Personal Técnico</a:t>
            </a:r>
            <a:r>
              <a:rPr lang="es-VE" dirty="0"/>
              <a:t>: Dos estudiantes de Ingeniería de Computación del octavo semestre, para que realicen este trabajo, como su tesis de grado.</a:t>
            </a:r>
          </a:p>
          <a:p>
            <a:pPr marL="118872" indent="0" algn="just">
              <a:buNone/>
            </a:pPr>
            <a:endParaRPr lang="es-ES" dirty="0"/>
          </a:p>
        </p:txBody>
      </p:sp>
      <p:sp>
        <p:nvSpPr>
          <p:cNvPr id="4" name="2 Título"/>
          <p:cNvSpPr>
            <a:spLocks noGrp="1"/>
          </p:cNvSpPr>
          <p:nvPr>
            <p:ph type="title"/>
          </p:nvPr>
        </p:nvSpPr>
        <p:spPr>
          <a:xfrm>
            <a:off x="107504" y="155448"/>
            <a:ext cx="9036496" cy="1252728"/>
          </a:xfrm>
        </p:spPr>
        <p:txBody>
          <a:bodyPr>
            <a:noAutofit/>
          </a:bodyPr>
          <a:lstStyle/>
          <a:p>
            <a:r>
              <a:rPr lang="es-VE" sz="3200" dirty="0" smtClean="0"/>
              <a:t>PRODUCCIÓN DE CAPITAL TECNOLÓGICO </a:t>
            </a:r>
            <a:r>
              <a:rPr lang="es-VE" sz="3200" dirty="0"/>
              <a:t>DE INVESTIGACIONES UNIVERSITARIAS DE ACCESO ABIERTO (RDIUA)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1032</TotalTime>
  <Words>342</Words>
  <Application>Microsoft Office PowerPoint</Application>
  <PresentationFormat>Presentación en pantalla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Wingdings 2</vt:lpstr>
      <vt:lpstr>Wingdings 3</vt:lpstr>
      <vt:lpstr>Módulo</vt:lpstr>
      <vt:lpstr> Producción de Capital Tecnológico de Investigaciones Universitarias de Acceso Abierto (RDIUA)  </vt:lpstr>
      <vt:lpstr>PRODUCCIÓN DE CAPITAL TECNOLÓGICO DE INVESTIGACIONES UNIVERSITARIAS DE ACCESO ABIERTO (RDIUA)</vt:lpstr>
      <vt:lpstr>PRODUCCIÓN DE CAPITAL TECNOLÓGICO DE INVESTIGACIONES UNIVERSITARIAS DE ACCESO ABIERTO (RDIUA)</vt:lpstr>
      <vt:lpstr>PRODUCCIÓN DE CAPITAL TECNOLÓGICO DE INVESTIGACIONES UNIVERSITARIAS DE ACCESO ABIERTO (RDIUA)</vt:lpstr>
      <vt:lpstr>PRODUCCIÓN DE CAPITAL TECNOLÓGICO DE INVESTIGACIONES UNIVERSITARIAS DE ACCESO ABIERTO (RDIUA)</vt:lpstr>
      <vt:lpstr>Presentación de PowerPoint</vt:lpstr>
      <vt:lpstr>PRODUCCIÓN DE CAPITAL TECNOLÓGICO DE INVESTIGACIONES UNIVERSITARIAS DE ACCESO ABIERTO (RDIUA)</vt:lpstr>
      <vt:lpstr>PRODUCCIÓN DE CAPITAL TECNOLÓGICO DE INVESTIGACIONES UNIVERSITARIAS DE ACCESO ABIERTO (RDIUA)</vt:lpstr>
      <vt:lpstr>PRODUCCIÓN DE CAPITAL TECNOLÓGICO DE INVESTIGACIONES UNIVERSITARIAS DE ACCESO ABIERTO (RDIUA)</vt:lpstr>
      <vt:lpstr>Información de Contacto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Tecnología de la Información para la Gerencia Estratégica</dc:title>
  <dc:creator>Personal</dc:creator>
  <cp:lastModifiedBy>Usuario</cp:lastModifiedBy>
  <cp:revision>169</cp:revision>
  <dcterms:created xsi:type="dcterms:W3CDTF">2010-10-18T13:45:47Z</dcterms:created>
  <dcterms:modified xsi:type="dcterms:W3CDTF">2014-11-30T14:08:53Z</dcterms:modified>
</cp:coreProperties>
</file>