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8" r:id="rId4"/>
    <p:sldId id="258" r:id="rId5"/>
    <p:sldId id="259" r:id="rId6"/>
    <p:sldId id="279" r:id="rId7"/>
    <p:sldId id="260" r:id="rId8"/>
    <p:sldId id="261" r:id="rId9"/>
    <p:sldId id="265" r:id="rId10"/>
    <p:sldId id="284" r:id="rId11"/>
    <p:sldId id="280" r:id="rId12"/>
    <p:sldId id="263" r:id="rId13"/>
    <p:sldId id="266" r:id="rId14"/>
    <p:sldId id="264" r:id="rId15"/>
    <p:sldId id="282" r:id="rId16"/>
    <p:sldId id="283" r:id="rId17"/>
    <p:sldId id="269" r:id="rId18"/>
    <p:sldId id="262" r:id="rId19"/>
    <p:sldId id="270" r:id="rId20"/>
    <p:sldId id="274" r:id="rId21"/>
    <p:sldId id="277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7671F4-DE2D-46BF-8F8E-375CDC4F7AAA}" type="doc">
      <dgm:prSet loTypeId="urn:microsoft.com/office/officeart/2005/8/layout/vList2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6599477-6F2E-48BF-A69A-B3F2C28799C3}">
      <dgm:prSet phldrT="[Texto]" custT="1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pPr algn="ctr"/>
          <a:r>
            <a:rPr lang="es-ES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Tipo de Investigación </a:t>
          </a:r>
          <a:endParaRPr lang="es-ES" sz="4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51AE51C-4E02-4708-9243-931F3C5D5C79}" type="parTrans" cxnId="{7310E36E-9388-4F28-AC42-9C67A9CC3CBA}">
      <dgm:prSet/>
      <dgm:spPr/>
      <dgm:t>
        <a:bodyPr/>
        <a:lstStyle/>
        <a:p>
          <a:endParaRPr lang="es-ES"/>
        </a:p>
      </dgm:t>
    </dgm:pt>
    <dgm:pt modelId="{315626D2-6D41-429F-A6B1-4ED72E468597}" type="sibTrans" cxnId="{7310E36E-9388-4F28-AC42-9C67A9CC3CBA}">
      <dgm:prSet/>
      <dgm:spPr/>
      <dgm:t>
        <a:bodyPr/>
        <a:lstStyle/>
        <a:p>
          <a:endParaRPr lang="es-ES"/>
        </a:p>
      </dgm:t>
    </dgm:pt>
    <dgm:pt modelId="{51DF5ADA-21D1-4EC7-8A13-2FDF5703F424}">
      <dgm:prSet phldrT="[Texto]" custT="1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pPr algn="ctr"/>
          <a:r>
            <a:rPr lang="es-ES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Nivel de Investigación </a:t>
          </a:r>
          <a:endParaRPr lang="es-ES" sz="4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2D71452-628B-4C9E-8AF0-0D8C9F5533F8}" type="parTrans" cxnId="{8B4EE930-B1E5-45E0-B559-9D40A95E1A78}">
      <dgm:prSet/>
      <dgm:spPr/>
      <dgm:t>
        <a:bodyPr/>
        <a:lstStyle/>
        <a:p>
          <a:endParaRPr lang="es-ES"/>
        </a:p>
      </dgm:t>
    </dgm:pt>
    <dgm:pt modelId="{105B6A17-5369-4DC6-83BD-36C5F8F6ECAD}" type="sibTrans" cxnId="{8B4EE930-B1E5-45E0-B559-9D40A95E1A78}">
      <dgm:prSet/>
      <dgm:spPr/>
      <dgm:t>
        <a:bodyPr/>
        <a:lstStyle/>
        <a:p>
          <a:endParaRPr lang="es-ES"/>
        </a:p>
      </dgm:t>
    </dgm:pt>
    <dgm:pt modelId="{4819FB42-2EBB-4902-A47C-8479EA06506E}" type="pres">
      <dgm:prSet presAssocID="{A67671F4-DE2D-46BF-8F8E-375CDC4F7A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7F45616-9D5E-4860-B645-C14255A67547}" type="pres">
      <dgm:prSet presAssocID="{E6599477-6F2E-48BF-A69A-B3F2C28799C3}" presName="parentText" presStyleLbl="node1" presStyleIdx="0" presStyleCnt="2" custScaleX="79412" custLinFactY="-3655" custLinFactNeighborX="-102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0DE1B9-AD41-4D4C-BAA3-C68BC508AFE4}" type="pres">
      <dgm:prSet presAssocID="{315626D2-6D41-429F-A6B1-4ED72E468597}" presName="spacer" presStyleCnt="0"/>
      <dgm:spPr/>
    </dgm:pt>
    <dgm:pt modelId="{72F89C1F-F4B4-466D-9E05-4A609226EBAF}" type="pres">
      <dgm:prSet presAssocID="{51DF5ADA-21D1-4EC7-8A13-2FDF5703F424}" presName="parentText" presStyleLbl="node1" presStyleIdx="1" presStyleCnt="2" custScaleX="82352" custLinFactNeighborX="-13235" custLinFactNeighborY="-5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B4EE930-B1E5-45E0-B559-9D40A95E1A78}" srcId="{A67671F4-DE2D-46BF-8F8E-375CDC4F7AAA}" destId="{51DF5ADA-21D1-4EC7-8A13-2FDF5703F424}" srcOrd="1" destOrd="0" parTransId="{62D71452-628B-4C9E-8AF0-0D8C9F5533F8}" sibTransId="{105B6A17-5369-4DC6-83BD-36C5F8F6ECAD}"/>
    <dgm:cxn modelId="{BDB4AE0A-C70A-40DB-A62D-89DFD3260C4A}" type="presOf" srcId="{51DF5ADA-21D1-4EC7-8A13-2FDF5703F424}" destId="{72F89C1F-F4B4-466D-9E05-4A609226EBAF}" srcOrd="0" destOrd="0" presId="urn:microsoft.com/office/officeart/2005/8/layout/vList2"/>
    <dgm:cxn modelId="{7310E36E-9388-4F28-AC42-9C67A9CC3CBA}" srcId="{A67671F4-DE2D-46BF-8F8E-375CDC4F7AAA}" destId="{E6599477-6F2E-48BF-A69A-B3F2C28799C3}" srcOrd="0" destOrd="0" parTransId="{751AE51C-4E02-4708-9243-931F3C5D5C79}" sibTransId="{315626D2-6D41-429F-A6B1-4ED72E468597}"/>
    <dgm:cxn modelId="{A77E1F47-3128-4448-A3DF-19A5BFE54D56}" type="presOf" srcId="{E6599477-6F2E-48BF-A69A-B3F2C28799C3}" destId="{97F45616-9D5E-4860-B645-C14255A67547}" srcOrd="0" destOrd="0" presId="urn:microsoft.com/office/officeart/2005/8/layout/vList2"/>
    <dgm:cxn modelId="{B4FEE4D4-80CA-4BB1-9B6B-440A115BD3AA}" type="presOf" srcId="{A67671F4-DE2D-46BF-8F8E-375CDC4F7AAA}" destId="{4819FB42-2EBB-4902-A47C-8479EA06506E}" srcOrd="0" destOrd="0" presId="urn:microsoft.com/office/officeart/2005/8/layout/vList2"/>
    <dgm:cxn modelId="{D407A575-B078-49B3-B7F1-28E1BFE699E8}" type="presParOf" srcId="{4819FB42-2EBB-4902-A47C-8479EA06506E}" destId="{97F45616-9D5E-4860-B645-C14255A67547}" srcOrd="0" destOrd="0" presId="urn:microsoft.com/office/officeart/2005/8/layout/vList2"/>
    <dgm:cxn modelId="{32FEF8A7-BEF6-47BF-A2C5-176E2D54E7F3}" type="presParOf" srcId="{4819FB42-2EBB-4902-A47C-8479EA06506E}" destId="{460DE1B9-AD41-4D4C-BAA3-C68BC508AFE4}" srcOrd="1" destOrd="0" presId="urn:microsoft.com/office/officeart/2005/8/layout/vList2"/>
    <dgm:cxn modelId="{2BC2D530-BA41-4399-A29F-10C18630BAC1}" type="presParOf" srcId="{4819FB42-2EBB-4902-A47C-8479EA06506E}" destId="{72F89C1F-F4B4-466D-9E05-4A609226EBA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7671F4-DE2D-46BF-8F8E-375CDC4F7AAA}" type="doc">
      <dgm:prSet loTypeId="urn:microsoft.com/office/officeart/2005/8/layout/vList2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6599477-6F2E-48BF-A69A-B3F2C28799C3}">
      <dgm:prSet phldrT="[Texto]" custT="1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pPr algn="ctr"/>
          <a:r>
            <a:rPr lang="es-ES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Diseño</a:t>
          </a:r>
          <a:endParaRPr lang="es-ES" sz="4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51AE51C-4E02-4708-9243-931F3C5D5C79}" type="parTrans" cxnId="{7310E36E-9388-4F28-AC42-9C67A9CC3CBA}">
      <dgm:prSet/>
      <dgm:spPr/>
      <dgm:t>
        <a:bodyPr/>
        <a:lstStyle/>
        <a:p>
          <a:endParaRPr lang="es-ES"/>
        </a:p>
      </dgm:t>
    </dgm:pt>
    <dgm:pt modelId="{315626D2-6D41-429F-A6B1-4ED72E468597}" type="sibTrans" cxnId="{7310E36E-9388-4F28-AC42-9C67A9CC3CBA}">
      <dgm:prSet/>
      <dgm:spPr/>
      <dgm:t>
        <a:bodyPr/>
        <a:lstStyle/>
        <a:p>
          <a:endParaRPr lang="es-ES"/>
        </a:p>
      </dgm:t>
    </dgm:pt>
    <dgm:pt modelId="{51DF5ADA-21D1-4EC7-8A13-2FDF5703F424}">
      <dgm:prSet phldrT="[Texto]" custT="1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pPr algn="ctr"/>
          <a:r>
            <a:rPr lang="es-E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Técnicas De Instrumentos</a:t>
          </a:r>
          <a:endParaRPr lang="es-ES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05B6A17-5369-4DC6-83BD-36C5F8F6ECAD}" type="sibTrans" cxnId="{8B4EE930-B1E5-45E0-B559-9D40A95E1A78}">
      <dgm:prSet/>
      <dgm:spPr/>
      <dgm:t>
        <a:bodyPr/>
        <a:lstStyle/>
        <a:p>
          <a:endParaRPr lang="es-ES"/>
        </a:p>
      </dgm:t>
    </dgm:pt>
    <dgm:pt modelId="{62D71452-628B-4C9E-8AF0-0D8C9F5533F8}" type="parTrans" cxnId="{8B4EE930-B1E5-45E0-B559-9D40A95E1A78}">
      <dgm:prSet/>
      <dgm:spPr/>
      <dgm:t>
        <a:bodyPr/>
        <a:lstStyle/>
        <a:p>
          <a:endParaRPr lang="es-ES"/>
        </a:p>
      </dgm:t>
    </dgm:pt>
    <dgm:pt modelId="{4819FB42-2EBB-4902-A47C-8479EA06506E}" type="pres">
      <dgm:prSet presAssocID="{A67671F4-DE2D-46BF-8F8E-375CDC4F7A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7F45616-9D5E-4860-B645-C14255A67547}" type="pres">
      <dgm:prSet presAssocID="{E6599477-6F2E-48BF-A69A-B3F2C28799C3}" presName="parentText" presStyleLbl="node1" presStyleIdx="0" presStyleCnt="2" custScaleX="79412" custLinFactY="-3655" custLinFactNeighborX="-102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0DE1B9-AD41-4D4C-BAA3-C68BC508AFE4}" type="pres">
      <dgm:prSet presAssocID="{315626D2-6D41-429F-A6B1-4ED72E468597}" presName="spacer" presStyleCnt="0"/>
      <dgm:spPr/>
    </dgm:pt>
    <dgm:pt modelId="{72F89C1F-F4B4-466D-9E05-4A609226EBAF}" type="pres">
      <dgm:prSet presAssocID="{51DF5ADA-21D1-4EC7-8A13-2FDF5703F424}" presName="parentText" presStyleLbl="node1" presStyleIdx="1" presStyleCnt="2" custScaleX="82352" custScaleY="170065" custLinFactNeighborX="-13235" custLinFactNeighborY="-5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B4EE930-B1E5-45E0-B559-9D40A95E1A78}" srcId="{A67671F4-DE2D-46BF-8F8E-375CDC4F7AAA}" destId="{51DF5ADA-21D1-4EC7-8A13-2FDF5703F424}" srcOrd="1" destOrd="0" parTransId="{62D71452-628B-4C9E-8AF0-0D8C9F5533F8}" sibTransId="{105B6A17-5369-4DC6-83BD-36C5F8F6ECAD}"/>
    <dgm:cxn modelId="{206E93D4-0CE2-4C65-B3C8-B4578A2FB486}" type="presOf" srcId="{A67671F4-DE2D-46BF-8F8E-375CDC4F7AAA}" destId="{4819FB42-2EBB-4902-A47C-8479EA06506E}" srcOrd="0" destOrd="0" presId="urn:microsoft.com/office/officeart/2005/8/layout/vList2"/>
    <dgm:cxn modelId="{7310E36E-9388-4F28-AC42-9C67A9CC3CBA}" srcId="{A67671F4-DE2D-46BF-8F8E-375CDC4F7AAA}" destId="{E6599477-6F2E-48BF-A69A-B3F2C28799C3}" srcOrd="0" destOrd="0" parTransId="{751AE51C-4E02-4708-9243-931F3C5D5C79}" sibTransId="{315626D2-6D41-429F-A6B1-4ED72E468597}"/>
    <dgm:cxn modelId="{D9D37127-0B0E-4694-8569-DD5EAE5470BD}" type="presOf" srcId="{E6599477-6F2E-48BF-A69A-B3F2C28799C3}" destId="{97F45616-9D5E-4860-B645-C14255A67547}" srcOrd="0" destOrd="0" presId="urn:microsoft.com/office/officeart/2005/8/layout/vList2"/>
    <dgm:cxn modelId="{C6937025-F94B-46B5-B086-28C35621D273}" type="presOf" srcId="{51DF5ADA-21D1-4EC7-8A13-2FDF5703F424}" destId="{72F89C1F-F4B4-466D-9E05-4A609226EBAF}" srcOrd="0" destOrd="0" presId="urn:microsoft.com/office/officeart/2005/8/layout/vList2"/>
    <dgm:cxn modelId="{199699CD-EF2C-4AE7-96E8-FAC23D903E04}" type="presParOf" srcId="{4819FB42-2EBB-4902-A47C-8479EA06506E}" destId="{97F45616-9D5E-4860-B645-C14255A67547}" srcOrd="0" destOrd="0" presId="urn:microsoft.com/office/officeart/2005/8/layout/vList2"/>
    <dgm:cxn modelId="{2999944D-440F-46F1-97E3-A096007132AD}" type="presParOf" srcId="{4819FB42-2EBB-4902-A47C-8479EA06506E}" destId="{460DE1B9-AD41-4D4C-BAA3-C68BC508AFE4}" srcOrd="1" destOrd="0" presId="urn:microsoft.com/office/officeart/2005/8/layout/vList2"/>
    <dgm:cxn modelId="{C2973B05-E1B8-4B62-9CEA-D3D78BD9440B}" type="presParOf" srcId="{4819FB42-2EBB-4902-A47C-8479EA06506E}" destId="{72F89C1F-F4B4-466D-9E05-4A609226EBA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75803-AC4C-4ED5-8929-76CEEAD4798B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51404-DDFC-42B2-9531-12D466810F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617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51404-DDFC-42B2-9531-12D466810F1E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6509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51404-DDFC-42B2-9531-12D466810F1E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55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FFA-19D0-46DA-AB93-6169EA25DA9E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56319E-43B0-4FC2-AB01-3C6E269B40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FFA-19D0-46DA-AB93-6169EA25DA9E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19E-43B0-4FC2-AB01-3C6E269B40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FFA-19D0-46DA-AB93-6169EA25DA9E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19E-43B0-4FC2-AB01-3C6E269B40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FFA-19D0-46DA-AB93-6169EA25DA9E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56319E-43B0-4FC2-AB01-3C6E269B40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FFA-19D0-46DA-AB93-6169EA25DA9E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19E-43B0-4FC2-AB01-3C6E269B40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FFA-19D0-46DA-AB93-6169EA25DA9E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19E-43B0-4FC2-AB01-3C6E269B40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FFA-19D0-46DA-AB93-6169EA25DA9E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356319E-43B0-4FC2-AB01-3C6E269B40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FFA-19D0-46DA-AB93-6169EA25DA9E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19E-43B0-4FC2-AB01-3C6E269B40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FFA-19D0-46DA-AB93-6169EA25DA9E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19E-43B0-4FC2-AB01-3C6E269B40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FFA-19D0-46DA-AB93-6169EA25DA9E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19E-43B0-4FC2-AB01-3C6E269B40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FFFA-19D0-46DA-AB93-6169EA25DA9E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19E-43B0-4FC2-AB01-3C6E269B40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E0FFFA-19D0-46DA-AB93-6169EA25DA9E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56319E-43B0-4FC2-AB01-3C6E269B40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357430"/>
            <a:ext cx="8458200" cy="1428760"/>
          </a:xfrm>
        </p:spPr>
        <p:txBody>
          <a:bodyPr>
            <a:noAutofit/>
          </a:bodyPr>
          <a:lstStyle/>
          <a:p>
            <a:pPr algn="ctr"/>
            <a:r>
              <a:rPr lang="es-VE" sz="2400" b="1" dirty="0" smtClean="0">
                <a:latin typeface="Arial" pitchFamily="34" charset="0"/>
                <a:cs typeface="Arial" pitchFamily="34" charset="0"/>
              </a:rPr>
              <a:t>MODELO DE PROGRAMACIÓN LINEAL PARA LA 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OPTIMIZACIÓN DE PRODUCCIÓN DEL CULTIVO DE HORTALIZAS EN E</a:t>
            </a: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L SECTOR SAN PABLO DE VALERA ESTADO TRUJILLO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0"/>
            <a:ext cx="8458200" cy="1857364"/>
          </a:xfrm>
        </p:spPr>
        <p:txBody>
          <a:bodyPr>
            <a:normAutofit/>
          </a:bodyPr>
          <a:lstStyle/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REPÚBLICA  BOLIVARIANA DE VENEZUELA</a:t>
            </a:r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VE" sz="1400" b="1" dirty="0" smtClean="0">
                <a:latin typeface="Arial" pitchFamily="34" charset="0"/>
                <a:cs typeface="Arial" pitchFamily="34" charset="0"/>
              </a:rPr>
              <a:t>UNIVERSIDAD VALLE DEL MOMBOY</a:t>
            </a:r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VE" sz="1400" b="1" dirty="0" smtClean="0">
                <a:latin typeface="Arial" pitchFamily="34" charset="0"/>
                <a:cs typeface="Arial" pitchFamily="34" charset="0"/>
              </a:rPr>
              <a:t>FACULTAD DE INGENIERÍA</a:t>
            </a:r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VE" sz="1400" b="1" dirty="0" smtClean="0">
                <a:latin typeface="Arial" pitchFamily="34" charset="0"/>
                <a:cs typeface="Arial" pitchFamily="34" charset="0"/>
              </a:rPr>
              <a:t>CARVAJAL ESTADO TRUJILLO</a:t>
            </a:r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endParaRPr lang="es-ES" sz="1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9" descr="D:\Mis documentos\Mis imágenes\index.php_files\xlogoci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425" y="231774"/>
            <a:ext cx="1219200" cy="14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857356" y="4071943"/>
            <a:ext cx="6858048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endParaRPr lang="es-VE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s-VE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s-VE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VE" dirty="0" smtClean="0">
                <a:latin typeface="Arial" pitchFamily="34" charset="0"/>
                <a:cs typeface="Arial" pitchFamily="34" charset="0"/>
              </a:rPr>
              <a:t>Autora:</a:t>
            </a:r>
          </a:p>
          <a:p>
            <a:pPr algn="r"/>
            <a:endParaRPr lang="es-E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VE" dirty="0">
                <a:latin typeface="Arial" pitchFamily="34" charset="0"/>
                <a:cs typeface="Arial" pitchFamily="34" charset="0"/>
              </a:rPr>
              <a:t>TSU: Cristina Sáez Montilla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VE" dirty="0">
                <a:latin typeface="Arial" pitchFamily="34" charset="0"/>
                <a:cs typeface="Arial" pitchFamily="34" charset="0"/>
              </a:rPr>
              <a:t> 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VE" dirty="0">
                <a:latin typeface="Arial" pitchFamily="34" charset="0"/>
                <a:cs typeface="Arial" pitchFamily="34" charset="0"/>
              </a:rPr>
              <a:t> </a:t>
            </a:r>
            <a:r>
              <a:rPr lang="es-VE" dirty="0" smtClean="0">
                <a:latin typeface="Arial" pitchFamily="34" charset="0"/>
                <a:cs typeface="Arial" pitchFamily="34" charset="0"/>
              </a:rPr>
              <a:t>Carvajal, Noviembre </a:t>
            </a:r>
            <a:r>
              <a:rPr lang="es-VE" dirty="0">
                <a:latin typeface="Arial" pitchFamily="34" charset="0"/>
                <a:cs typeface="Arial" pitchFamily="34" charset="0"/>
              </a:rPr>
              <a:t>de 2014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     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marco Metodológico 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857224" y="1714488"/>
          <a:ext cx="48577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Flecha derecha"/>
          <p:cNvSpPr/>
          <p:nvPr/>
        </p:nvSpPr>
        <p:spPr>
          <a:xfrm>
            <a:off x="5357818" y="2071678"/>
            <a:ext cx="714380" cy="428628"/>
          </a:xfrm>
          <a:prstGeom prst="rightArrow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5357818" y="4000504"/>
            <a:ext cx="714380" cy="428628"/>
          </a:xfrm>
          <a:prstGeom prst="rightArrow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6357950" y="1857364"/>
            <a:ext cx="2428892" cy="16312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Campo 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Recolección Datos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Ambiente Natural</a:t>
            </a:r>
          </a:p>
          <a:p>
            <a:pPr algn="ctr"/>
            <a:r>
              <a:rPr lang="es-E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286512" y="3929066"/>
            <a:ext cx="2428892" cy="1323439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Programación Lineal 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Método Solver 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Datos Reales 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análisis de los resultados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1357299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VE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Planteamiento del problema de F.O</a:t>
            </a:r>
          </a:p>
          <a:p>
            <a:pPr algn="ctr">
              <a:lnSpc>
                <a:spcPct val="150000"/>
              </a:lnSpc>
            </a:pPr>
            <a:r>
              <a:rPr lang="es-VE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VE" dirty="0" smtClean="0">
                <a:latin typeface="Arial" pitchFamily="34" charset="0"/>
                <a:cs typeface="Arial" pitchFamily="34" charset="0"/>
              </a:rPr>
              <a:t>Los tipos de cultivos que se estudiaron fueron la lechuga cebolla en rama y cilantro, los cuales difieren en su rendimiento y consumo de agua, el espacio estudiado fue una parcela la cual  cuenta con 15 hectáreas, las cuales están dividas en cinco hectáreas para cada rubro para así  cumplir las restricciones </a:t>
            </a:r>
          </a:p>
          <a:p>
            <a:pPr>
              <a:lnSpc>
                <a:spcPct val="150000"/>
              </a:lnSpc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ES" b="1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ES" dirty="0" smtClean="0">
              <a:solidFill>
                <a:schemeClr val="dk1"/>
              </a:solidFill>
            </a:endParaRPr>
          </a:p>
          <a:p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14480" y="3857628"/>
          <a:ext cx="4594226" cy="1108712"/>
        </p:xfrm>
        <a:graphic>
          <a:graphicData uri="http://schemas.openxmlformats.org/drawingml/2006/table">
            <a:tbl>
              <a:tblPr/>
              <a:tblGrid>
                <a:gridCol w="1338945"/>
                <a:gridCol w="1536563"/>
                <a:gridCol w="1718718"/>
              </a:tblGrid>
              <a:tr h="73914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VE" sz="1200" dirty="0">
                          <a:latin typeface="Arial"/>
                          <a:ea typeface="Times New Roman"/>
                          <a:cs typeface="Arial"/>
                        </a:rPr>
                        <a:t>Parcelas</a:t>
                      </a: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VE" sz="1200" dirty="0">
                          <a:latin typeface="Arial"/>
                          <a:ea typeface="Times New Roman"/>
                          <a:cs typeface="Arial"/>
                        </a:rPr>
                        <a:t>Hectáreas</a:t>
                      </a: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VE" sz="1200" dirty="0">
                          <a:latin typeface="Arial"/>
                          <a:ea typeface="Times New Roman"/>
                          <a:cs typeface="Arial"/>
                        </a:rPr>
                        <a:t>Agua(m3</a:t>
                      </a: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VE" sz="1200"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VE" sz="1200">
                          <a:latin typeface="Arial"/>
                          <a:ea typeface="Times New Roman"/>
                          <a:cs typeface="Arial"/>
                        </a:rPr>
                        <a:t>15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s-VE" sz="1200" dirty="0">
                          <a:latin typeface="Arial"/>
                          <a:ea typeface="Times New Roman"/>
                          <a:cs typeface="Arial"/>
                        </a:rPr>
                        <a:t>600</a:t>
                      </a: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714480" y="5000636"/>
          <a:ext cx="5786478" cy="1623060"/>
        </p:xfrm>
        <a:graphic>
          <a:graphicData uri="http://schemas.openxmlformats.org/drawingml/2006/table">
            <a:tbl>
              <a:tblPr/>
              <a:tblGrid>
                <a:gridCol w="1686333"/>
                <a:gridCol w="1408826"/>
                <a:gridCol w="1508899"/>
                <a:gridCol w="1182420"/>
              </a:tblGrid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200" dirty="0">
                          <a:latin typeface="Arial"/>
                          <a:ea typeface="Times New Roman"/>
                          <a:cs typeface="Arial"/>
                        </a:rPr>
                        <a:t>Consumo</a:t>
                      </a: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200" dirty="0">
                          <a:latin typeface="Arial"/>
                          <a:ea typeface="Times New Roman"/>
                          <a:cs typeface="Arial"/>
                        </a:rPr>
                        <a:t>Lechuga </a:t>
                      </a: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200">
                          <a:latin typeface="Arial"/>
                          <a:ea typeface="Times New Roman"/>
                          <a:cs typeface="Arial"/>
                        </a:rPr>
                        <a:t>Cebolla en rama 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200">
                          <a:latin typeface="Arial"/>
                          <a:ea typeface="Times New Roman"/>
                          <a:cs typeface="Arial"/>
                        </a:rPr>
                        <a:t>Cilantro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100">
                          <a:latin typeface="Arial"/>
                          <a:ea typeface="Times New Roman"/>
                          <a:cs typeface="Arial"/>
                        </a:rPr>
                        <a:t>Hectáreas 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100"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100"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100" dirty="0"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200">
                          <a:latin typeface="Arial"/>
                          <a:ea typeface="Times New Roman"/>
                          <a:cs typeface="Arial"/>
                        </a:rPr>
                        <a:t>Agua(m3/ha)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200">
                          <a:latin typeface="Arial"/>
                          <a:ea typeface="Times New Roman"/>
                          <a:cs typeface="Arial"/>
                        </a:rPr>
                        <a:t>300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200">
                          <a:latin typeface="Arial"/>
                          <a:ea typeface="Times New Roman"/>
                          <a:cs typeface="Arial"/>
                        </a:rPr>
                        <a:t>200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200">
                          <a:latin typeface="Arial"/>
                          <a:ea typeface="Times New Roman"/>
                          <a:cs typeface="Arial"/>
                        </a:rPr>
                        <a:t>100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200">
                          <a:latin typeface="Arial"/>
                          <a:ea typeface="Times New Roman"/>
                          <a:cs typeface="Arial"/>
                        </a:rPr>
                        <a:t>Beneficios (um/ha)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200">
                          <a:latin typeface="Arial"/>
                          <a:ea typeface="Times New Roman"/>
                          <a:cs typeface="Arial"/>
                        </a:rPr>
                        <a:t>90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200">
                          <a:latin typeface="Arial"/>
                          <a:ea typeface="Times New Roman"/>
                          <a:cs typeface="Arial"/>
                        </a:rPr>
                        <a:t>70</a:t>
                      </a:r>
                      <a:endParaRPr lang="es-E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s-VE" sz="1200" dirty="0">
                          <a:latin typeface="Arial"/>
                          <a:ea typeface="Times New Roman"/>
                          <a:cs typeface="Arial"/>
                        </a:rPr>
                        <a:t>40</a:t>
                      </a: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análisis de los resultados</a:t>
            </a:r>
            <a:endParaRPr lang="es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142976" y="1214422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Periodo donde se puede Cosechar Cada Rubro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357290" y="3143248"/>
          <a:ext cx="6643736" cy="3103896"/>
        </p:xfrm>
        <a:graphic>
          <a:graphicData uri="http://schemas.openxmlformats.org/drawingml/2006/table">
            <a:tbl>
              <a:tblPr/>
              <a:tblGrid>
                <a:gridCol w="1328418"/>
                <a:gridCol w="1328418"/>
                <a:gridCol w="1328418"/>
                <a:gridCol w="1329241"/>
                <a:gridCol w="1329241"/>
              </a:tblGrid>
              <a:tr h="11952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 dirty="0">
                          <a:latin typeface="Arial"/>
                          <a:ea typeface="Times New Roman"/>
                          <a:cs typeface="Times New Roman"/>
                        </a:rPr>
                        <a:t>Trimestre</a:t>
                      </a:r>
                      <a:endParaRPr lang="es-E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 dirty="0">
                          <a:latin typeface="Arial"/>
                          <a:ea typeface="Times New Roman"/>
                          <a:cs typeface="Times New Roman"/>
                        </a:rPr>
                        <a:t>Rubro</a:t>
                      </a:r>
                      <a:endParaRPr lang="es-E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771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>
                          <a:latin typeface="Arial"/>
                          <a:ea typeface="Times New Roman"/>
                          <a:cs typeface="Times New Roman"/>
                        </a:rPr>
                        <a:t>Lechuga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>
                          <a:latin typeface="Arial"/>
                          <a:ea typeface="Times New Roman"/>
                          <a:cs typeface="Times New Roman"/>
                        </a:rPr>
                        <a:t>       X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>
                          <a:latin typeface="Arial"/>
                          <a:ea typeface="Times New Roman"/>
                          <a:cs typeface="Times New Roman"/>
                        </a:rPr>
                        <a:t>       X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3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>
                          <a:latin typeface="Arial"/>
                          <a:ea typeface="Times New Roman"/>
                          <a:cs typeface="Times New Roman"/>
                        </a:rPr>
                        <a:t>Cebolla en Rama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>
                          <a:latin typeface="Arial"/>
                          <a:ea typeface="Times New Roman"/>
                          <a:cs typeface="Times New Roman"/>
                        </a:rPr>
                        <a:t>     X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>
                          <a:latin typeface="Arial"/>
                          <a:ea typeface="Times New Roman"/>
                          <a:cs typeface="Times New Roman"/>
                        </a:rPr>
                        <a:t>          X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s-VE" sz="11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s-VE" sz="11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1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>
                          <a:latin typeface="Arial"/>
                          <a:ea typeface="Times New Roman"/>
                          <a:cs typeface="Times New Roman"/>
                        </a:rPr>
                        <a:t>cilantro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 dirty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endParaRPr lang="es-E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VE" sz="1100" b="1" dirty="0">
                          <a:latin typeface="Arial"/>
                          <a:ea typeface="Times New Roman"/>
                          <a:cs typeface="Times New Roman"/>
                        </a:rPr>
                        <a:t>         X</a:t>
                      </a:r>
                      <a:endParaRPr lang="es-E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s-VE" sz="11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s-VE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85786" y="1643050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VE" b="1" dirty="0" smtClean="0">
                <a:latin typeface="Arial" pitchFamily="34" charset="0"/>
                <a:cs typeface="Arial" pitchFamily="34" charset="0"/>
              </a:rPr>
              <a:t>Tiempo de cultivó: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VE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VE" b="1" dirty="0" smtClean="0">
                <a:latin typeface="Arial" pitchFamily="34" charset="0"/>
                <a:cs typeface="Arial" pitchFamily="34" charset="0"/>
              </a:rPr>
              <a:t>1. Lechuga  = febrero a octubre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VE" b="1" dirty="0" smtClean="0">
                <a:latin typeface="Arial" pitchFamily="34" charset="0"/>
                <a:cs typeface="Arial" pitchFamily="34" charset="0"/>
              </a:rPr>
              <a:t>	2. Cebolla en rama = marzo - abril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VE" b="1" dirty="0" smtClean="0">
                <a:latin typeface="Arial" pitchFamily="34" charset="0"/>
                <a:cs typeface="Arial" pitchFamily="34" charset="0"/>
              </a:rPr>
              <a:t>	3 .Cilantro = enero a mayo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análisis de los resultados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5720" y="1285860"/>
            <a:ext cx="885828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F.O</a:t>
            </a: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Max Z =</a:t>
            </a:r>
            <a:r>
              <a:rPr lang="en-US" sz="2000" dirty="0" smtClean="0"/>
              <a:t> 90X</a:t>
            </a:r>
            <a:r>
              <a:rPr lang="en-US" sz="2000" baseline="-25000" dirty="0" smtClean="0"/>
              <a:t>11</a:t>
            </a:r>
            <a:r>
              <a:rPr lang="en-US" sz="2000" dirty="0" smtClean="0"/>
              <a:t> +90 X</a:t>
            </a:r>
            <a:r>
              <a:rPr lang="en-US" sz="2000" baseline="-25000" dirty="0" smtClean="0"/>
              <a:t>12 </a:t>
            </a:r>
            <a:r>
              <a:rPr lang="en-US" sz="2000" dirty="0" smtClean="0"/>
              <a:t>+ 90X</a:t>
            </a:r>
            <a:r>
              <a:rPr lang="en-US" sz="2000" baseline="-25000" dirty="0" smtClean="0"/>
              <a:t>13</a:t>
            </a:r>
            <a:r>
              <a:rPr lang="en-US" sz="2000" dirty="0" smtClean="0"/>
              <a:t> 90 X</a:t>
            </a:r>
            <a:r>
              <a:rPr lang="en-US" sz="2000" baseline="-25000" dirty="0" smtClean="0"/>
              <a:t>14</a:t>
            </a:r>
            <a:r>
              <a:rPr lang="en-US" sz="2000" dirty="0" smtClean="0"/>
              <a:t>+70X</a:t>
            </a:r>
            <a:r>
              <a:rPr lang="en-US" sz="2000" baseline="-25000" dirty="0" smtClean="0"/>
              <a:t>21</a:t>
            </a:r>
            <a:r>
              <a:rPr lang="en-US" sz="2000" dirty="0" smtClean="0"/>
              <a:t> + 70X</a:t>
            </a:r>
            <a:r>
              <a:rPr lang="en-US" sz="2000" baseline="-25000" dirty="0" smtClean="0"/>
              <a:t>22 </a:t>
            </a:r>
            <a:r>
              <a:rPr lang="en-US" sz="2000" dirty="0" smtClean="0"/>
              <a:t>+40X</a:t>
            </a:r>
            <a:r>
              <a:rPr lang="en-US" sz="2000" baseline="-25000" dirty="0" smtClean="0"/>
              <a:t>31</a:t>
            </a:r>
            <a:r>
              <a:rPr lang="en-US" sz="2000" dirty="0" smtClean="0"/>
              <a:t> +40 X</a:t>
            </a:r>
            <a:r>
              <a:rPr lang="en-US" sz="2000" baseline="-25000" dirty="0" smtClean="0"/>
              <a:t>32  </a:t>
            </a:r>
            <a:r>
              <a:rPr lang="en-US" sz="2000" dirty="0" smtClean="0"/>
              <a:t> </a:t>
            </a:r>
            <a:endParaRPr lang="es-ES" sz="2000" dirty="0" smtClean="0"/>
          </a:p>
          <a:p>
            <a:endParaRPr lang="es-ES" sz="2000" b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200" b="1" baseline="-25000" dirty="0" smtClean="0">
                <a:latin typeface="Arial" pitchFamily="34" charset="0"/>
                <a:cs typeface="Arial" pitchFamily="34" charset="0"/>
              </a:rPr>
              <a:t>Restricciones:</a:t>
            </a: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VE" sz="1600" b="1" dirty="0" smtClean="0">
                <a:latin typeface="Arial" pitchFamily="34" charset="0"/>
                <a:cs typeface="Arial" pitchFamily="34" charset="0"/>
              </a:rPr>
              <a:t>Para la lechuga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VE" sz="16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+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+X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+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≤ 5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VE" sz="16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+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+X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+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≤ 300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VE" sz="16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VE" sz="1600" b="1" dirty="0" smtClean="0">
                <a:latin typeface="Arial" pitchFamily="34" charset="0"/>
                <a:cs typeface="Arial" pitchFamily="34" charset="0"/>
              </a:rPr>
              <a:t>Para la cebolla en rama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VE" sz="16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+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≤ 5                      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VE" sz="16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+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≤ 200  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VE" sz="1600" b="1" dirty="0" smtClean="0">
                <a:latin typeface="Arial" pitchFamily="34" charset="0"/>
                <a:cs typeface="Arial" pitchFamily="34" charset="0"/>
              </a:rPr>
              <a:t>Para el cilantro                 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VE" sz="16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31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+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32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 ≤ 5                      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VE" sz="16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31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+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32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 ≤ 100                 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VE" sz="1600" b="1" dirty="0" smtClean="0">
                <a:latin typeface="Arial" pitchFamily="34" charset="0"/>
                <a:cs typeface="Arial" pitchFamily="34" charset="0"/>
              </a:rPr>
              <a:t>        Total de agua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300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+300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+300X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+300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+ 200X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+200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22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+ 100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31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+100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32   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≤ 600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Total hectáreas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VE" sz="160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+X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+X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+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+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es-VE" sz="1600" dirty="0" smtClean="0">
                <a:latin typeface="Arial" pitchFamily="34" charset="0"/>
                <a:cs typeface="Arial" pitchFamily="34" charset="0"/>
              </a:rPr>
              <a:t> + X</a:t>
            </a:r>
            <a:r>
              <a:rPr lang="es-VE" sz="1600" baseline="-25000" dirty="0" smtClean="0">
                <a:latin typeface="Arial" pitchFamily="34" charset="0"/>
                <a:cs typeface="Arial" pitchFamily="34" charset="0"/>
              </a:rPr>
              <a:t>22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VE" sz="1200" dirty="0" smtClean="0">
                <a:latin typeface="Arial" pitchFamily="34" charset="0"/>
                <a:cs typeface="Arial" pitchFamily="34" charset="0"/>
              </a:rPr>
              <a:t>+  X</a:t>
            </a:r>
            <a:r>
              <a:rPr lang="es-VE" sz="1200" baseline="-25000" dirty="0" smtClean="0">
                <a:latin typeface="Arial" pitchFamily="34" charset="0"/>
                <a:cs typeface="Arial" pitchFamily="34" charset="0"/>
              </a:rPr>
              <a:t>31</a:t>
            </a:r>
            <a:r>
              <a:rPr lang="es-VE" sz="1200" dirty="0" smtClean="0">
                <a:latin typeface="Arial" pitchFamily="34" charset="0"/>
                <a:cs typeface="Arial" pitchFamily="34" charset="0"/>
              </a:rPr>
              <a:t> +X</a:t>
            </a:r>
            <a:r>
              <a:rPr lang="es-VE" sz="1200" baseline="-25000" dirty="0" smtClean="0">
                <a:latin typeface="Arial" pitchFamily="34" charset="0"/>
                <a:cs typeface="Arial" pitchFamily="34" charset="0"/>
              </a:rPr>
              <a:t>32   </a:t>
            </a:r>
            <a:r>
              <a:rPr lang="es-VE" sz="1200" dirty="0" smtClean="0">
                <a:latin typeface="Arial" pitchFamily="34" charset="0"/>
                <a:cs typeface="Arial" pitchFamily="34" charset="0"/>
              </a:rPr>
              <a:t>≤ 15</a:t>
            </a: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endParaRPr lang="es-ES" sz="3200" b="1" baseline="-25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análisis de los resultados</a:t>
            </a:r>
            <a:endParaRPr lang="es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785918" y="2643182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5" name="4 Imagen"/>
          <p:cNvPicPr/>
          <p:nvPr/>
        </p:nvPicPr>
        <p:blipFill>
          <a:blip r:embed="rId2"/>
          <a:srcRect r="2939" b="11529"/>
          <a:stretch>
            <a:fillRect/>
          </a:stretch>
        </p:blipFill>
        <p:spPr bwMode="auto">
          <a:xfrm>
            <a:off x="1951037" y="1638300"/>
            <a:ext cx="52419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análisis de los resultados</a:t>
            </a:r>
            <a:endParaRPr lang="es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785918" y="2643182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6" name="5 Imagen"/>
          <p:cNvPicPr/>
          <p:nvPr/>
        </p:nvPicPr>
        <p:blipFill>
          <a:blip r:embed="rId2"/>
          <a:srcRect r="1587" b="11294"/>
          <a:stretch>
            <a:fillRect/>
          </a:stretch>
        </p:blipFill>
        <p:spPr bwMode="auto">
          <a:xfrm>
            <a:off x="1914525" y="1633537"/>
            <a:ext cx="531495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análisis de los resultados</a:t>
            </a:r>
            <a:endParaRPr lang="es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785918" y="2643182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42910" y="2571744"/>
            <a:ext cx="292895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SOLVER </a:t>
            </a:r>
            <a:endParaRPr lang="es-ES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3714744" y="25003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5214942" y="2571744"/>
            <a:ext cx="292895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ASIGNACION</a:t>
            </a:r>
          </a:p>
          <a:p>
            <a:pPr algn="ctr"/>
            <a:r>
              <a:rPr lang="es-ES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DE </a:t>
            </a:r>
          </a:p>
          <a:p>
            <a:pPr algn="ctr"/>
            <a:r>
              <a:rPr lang="es-ES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5.1 </a:t>
            </a:r>
            <a:endParaRPr lang="es-ES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3643306" y="46434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4857752" y="4357694"/>
            <a:ext cx="392909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75 HECTAREAS</a:t>
            </a:r>
          </a:p>
          <a:p>
            <a:pPr algn="ctr"/>
            <a:r>
              <a:rPr lang="es-ES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3000 AGUA (M3/ HA)</a:t>
            </a:r>
          </a:p>
          <a:p>
            <a:pPr algn="ctr"/>
            <a:r>
              <a:rPr lang="es-ES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1000 BENEFICIO</a:t>
            </a:r>
            <a:endParaRPr lang="es-VE" sz="2400" b="1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85720" y="4572008"/>
            <a:ext cx="29289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RECURSO </a:t>
            </a:r>
          </a:p>
          <a:p>
            <a:pPr algn="ctr"/>
            <a:r>
              <a:rPr lang="es-ES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GANADO </a:t>
            </a:r>
            <a:endParaRPr lang="es-ES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Conclusiones</a:t>
            </a:r>
            <a:br>
              <a:rPr lang="es-ES" b="1" dirty="0" smtClean="0">
                <a:latin typeface="Arial" pitchFamily="34" charset="0"/>
                <a:cs typeface="Arial" pitchFamily="34" charset="0"/>
              </a:rPr>
            </a:br>
            <a:endParaRPr lang="es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1071546"/>
            <a:ext cx="821537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En correspondencia con el objetivo propuesto, se logró:</a:t>
            </a:r>
          </a:p>
          <a:p>
            <a:pPr>
              <a:lnSpc>
                <a:spcPct val="150000"/>
              </a:lnSpc>
            </a:pPr>
            <a:endParaRPr lang="es-VE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Como objetivo Numero uno:</a:t>
            </a:r>
            <a:endParaRPr lang="es-A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AR" sz="2000" b="1" dirty="0" smtClean="0">
                <a:latin typeface="Arial" pitchFamily="34" charset="0"/>
                <a:cs typeface="Arial" pitchFamily="34" charset="0"/>
              </a:rPr>
              <a:t>Identificar el tiempo de cultivo en la producción de hortalizas en el sector San Pablo de Valera estado Trujillo.</a:t>
            </a:r>
          </a:p>
          <a:p>
            <a:pPr>
              <a:lnSpc>
                <a:spcPct val="150000"/>
              </a:lnSpc>
            </a:pPr>
            <a:endParaRPr lang="es-A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AR" sz="2000" b="1" dirty="0" smtClean="0">
                <a:latin typeface="Arial" pitchFamily="34" charset="0"/>
                <a:cs typeface="Arial" pitchFamily="34" charset="0"/>
              </a:rPr>
              <a:t>Con respecto al objetivo numero dos: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AR" sz="2000" b="1" dirty="0" smtClean="0">
                <a:latin typeface="Arial" pitchFamily="34" charset="0"/>
                <a:cs typeface="Arial" pitchFamily="34" charset="0"/>
              </a:rPr>
              <a:t>Analizar los factores de agua, temperatura, humedad en la producción de hortalizas en el sector San Pablo de Valera estado Trujillo.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Conclusiones</a:t>
            </a:r>
            <a:endParaRPr lang="es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1571612"/>
            <a:ext cx="75009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Como objetivo numero tres: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2000" b="1" dirty="0" smtClean="0">
                <a:latin typeface="Arial" pitchFamily="34" charset="0"/>
                <a:cs typeface="Arial" pitchFamily="34" charset="0"/>
              </a:rPr>
              <a:t>Diseñar</a:t>
            </a: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 un modelo de programación lineal para la optimización del tiempo de producción de hortalizas en el sector San Pablo de Valera  estado Trujillo.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s://encrypted-tbn0.gstatic.com/images?q=tbn:ANd9GcR0fcJFYbquocdgmcv7kj_84PSrSYSRfevYHh_I0e6qBYt-wHAH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714884"/>
            <a:ext cx="146958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    recomendaciones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14348" y="1000108"/>
            <a:ext cx="792965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es-VE" b="1" dirty="0" smtClean="0">
                <a:latin typeface="Arial" pitchFamily="34" charset="0"/>
                <a:cs typeface="Arial" pitchFamily="34" charset="0"/>
              </a:rPr>
              <a:t>Se debe considerar la cantidad de agua que requiere el cultivo para evitar problemas como la caída, malformación y maduración prematura de los frutos, la baja productividad de la planta, la presencia de plagas y enfermedades </a:t>
            </a:r>
          </a:p>
          <a:p>
            <a:pPr lvl="0">
              <a:lnSpc>
                <a:spcPct val="150000"/>
              </a:lnSpc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es-VE" b="1" dirty="0" smtClean="0">
                <a:latin typeface="Arial" pitchFamily="34" charset="0"/>
                <a:cs typeface="Arial" pitchFamily="34" charset="0"/>
              </a:rPr>
              <a:t>Regar la tierra y no las plantas y mantener el suelo cubierto con cultivos asociados.</a:t>
            </a:r>
          </a:p>
          <a:p>
            <a:pPr lvl="0">
              <a:lnSpc>
                <a:spcPct val="150000"/>
              </a:lnSpc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es-VE" b="1" dirty="0" smtClean="0">
                <a:latin typeface="Arial" pitchFamily="34" charset="0"/>
                <a:cs typeface="Arial" pitchFamily="34" charset="0"/>
              </a:rPr>
              <a:t>No riegues nunca las hortalizas justo antes de la recolección porque los frutos serán más acuosos, con la pulpa menos consistente, y se conservarán peor.</a:t>
            </a:r>
          </a:p>
          <a:p>
            <a:pPr lvl="0">
              <a:lnSpc>
                <a:spcPct val="150000"/>
              </a:lnSpc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Planteamiento del problema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https://encrypted-tbn0.gstatic.com/images?q=tbn:ANd9GcQyJcz0A6CQw3fma-_ybp47_-FoffjtsAmkZaBJqvFaQ1_gfRk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000504"/>
            <a:ext cx="2314579" cy="1500197"/>
          </a:xfrm>
          <a:prstGeom prst="rect">
            <a:avLst/>
          </a:prstGeom>
          <a:noFill/>
        </p:spPr>
      </p:pic>
      <p:sp>
        <p:nvSpPr>
          <p:cNvPr id="21508" name="AutoShape 4" descr="data:image/jpeg;base64,/9j/4AAQSkZJRgABAQAAAQABAAD/2wCEAAkGBxQPEg8NDxIREA8SEA8PDxAQERAQDw0QFRQXFxQWFRUYKCggGBonHBQUITEhJykrLi4uFx8zOjMtOigtLi0BCgoKDg0OGxAQFiwfHCYsNywsLCwsNywsLCwsLCwsLCwsLCwsLCwsLCwsLCwsLCwsLCwsLCwsLCwsLCwsLCwsLP/AABEIALcBEwMBEQACEQEDEQH/xAAcAAEAAQUBAQAAAAAAAAAAAAAABwEDBAUGCAL/xABAEAABAwEEBQkFBgQHAAAAAAAAAQIDBAYRIWEHEhMxcwUWM0FRVJOxsiIyNXGhQlKBkcHRI2JyghQVQ2Oi0vH/xAAbAQEAAgMBAQAAAAAAAAAAAAAAAQUCAwQGB//EAC0RAQACAQIEBQQCAgMAAAAAAAABAhEDBAUhMVESE0FSkRQyNHEiYUKBFaGx/9oADAMBAAIRAxEAPwDfaYURZKRP9ub1MKriEzEw1W1JpeLV+7ujGopbsW7uzrQ5KXzHN7DhfH41o8rW5W7sVTY9PyxmFAAAAAAAAAAAAAAAAAAAAAAAAAAAAAAAAAAAVJHoWwHw6h4LfNS10vsh883/AOTf9uT0w9LR8Ob1MK/iHWFRr9EfFc0RnPJjT0qOxTBfopsrqY5S9Hwnj1tGfL1ucMFzbsF3m+JiXudLWprU8enOYUDbExPRQAAAAAAAAAAAAAAAAAAAAAAAAAAAAAAAAVJHoWwHw6h4LfNS10vsh883/wCTf9uT0w9LR8Ob1MK/iHWFRro9K1z845gTPh6viWFHb9/UplW0wsdhxPW2V/FWcx2a6aJW793b2nRW0S+g7HiGlu6eKnKfWFsyd8AAAAAAAAAAAAAAAAAAAAAAAAAAAAAAABUkehbAfDqHgt81LXS+yHzzf/k3/bk9MPS0fDm9TCv4h1hUa6PSuaAgAKOaipcpMThu2+vq6N/HScMGoptXFMU+qHRW+XuuF8e09zHh1f42/wDWOZvQf3EgZKBAAAAAAAAAAAAAAAAAAAAAAAAAAAACpI9C2A+HUPBb5qWul9kPnm//ACb/ALcnph6Wj4c3qYV/EOsKjXR6VzQEAAAE5InE5yxailvxb+XabaX7vVcL4/OnMaW46eksNU6txuy9rW0alYtSeSgZZ9FAAAAAAAAAAAAAAAAAAAAAAAAAAAAVJHoWwHw6h4LfNS10vsh883/5N/25PTD0tHw5vUwr+IdYVGuj0rmgIAAACJx6gZROYxK1PTo7Je02VvjktuGcW1dpbEzmvrDAkjVuC/8Apvi0TD3+z3mluaeLTn/Xq+CXWoAAAAAAAAAAAAAAAAAAAAAAAAAAFSR6FsB8OoeC3zUtdL7IfPN/+Tf9uT0w9LR8Ob1MK/iHWFRro9K5oCAAAXIIVe5kbUvc9zWNTtc5URPqpNYzOExGZJolY5zHYOa5zXJ2Ki3L5C0TE4lE8pwtkYI7Pl7Ecly4mUWw6dpu9fa2zSzAnp1bjvTtN9b+J77hvGtHd4rP8b+sLJmuuXooAAAAAAAAAAAAAAAAAAAAAAAAAKkj0LYD4dQ8Fvmpa6X2Q+eb/wDJv+3J6Yelo+HN6mFfxDrCo10elc0BAAAh1Gjmg21axyp7MLXTL80wb9XfQ69nTxakTLbp1zKzb6i2NdOiJc2TVmb/AHJ7X/JFMd1XF2OpHNzpzseoQAZUvak+Ks82HUUnW38U/Y30v3ex4Tx+tsaWvOP7YlxtetraLRmOcBJHPkoQkAAAAAAAAAAAAAAAAAAAAAAqSPQtgPh1DwW+alrpfZD55v8A8m/7cnph6Wj4c3qYV/EOsKjXR6VrQAAAQlPRTQalPLUqmMsmq3+hmHmri22VMVzLq0o5ZYmlqh9mmqk6ldA5fmms3ycRxHT5RMMdWEblW0QDAEASeizPTo7FMHfRTOt8dV5wzjWptcUtOasB7VRblS46KzEve6G609xWL0nL5Do6gSoEAAAAAAAAAAAAAAAAAAAAVJHoWwHw6h4LfNS10vsh883/AOTf9uT0w9LR8Ob1MK/iHWFRro9K1zulszSUFSrYalZYJlwa9JE2MmWKeyuR2aNNK3WW2vhl17tGlOu6WdPxjX9DrjYUmOrZ5NVl+jGL7NRKnzaxTGeH17nlQzZOX4uT2R8m0kclXURtbG1kbXK3XVyI7XciKjVTWVy5XlnpaHhphnWMN5aPkdK2B9M52perXNfdrarmqi3onX1mjW0Y1Iwm1cw49NF6d6Xwk/c4v+Pju1Rowqmi9O9O8Jv7j/j49ZPJhydo+S6alVYoqh1RMi3ORrWJGzJXX4rkhya2lSnKJa7ViPVpDmYAIznktyxo5Ll/PrQyraYduz4hq7TUzp/7j0YE0Ct+XUvadFbxL6Bw/iulvKZicW7LRktI/wC1AAAAAAAAAAAAAAAAAAAAAVJHoWwHw6h4LfNS10vsh883/wCTf9uT0w9LR8Ob1MK/iHWFRro9K70aBSB1tlbbyUl0M+tNT4Iif6sSfyqu9Ml/A7tDdTTlbm2U1O6U6DlKKoj28UjXx3Xq5Fu1e3W+7dmWtLV1OcN8Tno5eZsXKFZHKxlUsLqSdqzXVVNEr2vY6JzHorb8FkuXrQ6onEdUrHI9DVzbGJ1VVNmhbF/mU6StWN02qjnQQsu1b8faddgi4XquET4YjOEus5V5VipI9rO9GN3Jfi969iJ1qcmpq1048UsZtEdUXWmtvLV60UN8FOt6KiL/ABJE/mVNyZJ+alXr7ub8q8oc9r5nk5NDiawJAjqBlmceH0FS/BSYnDLS1LaU+Ok4lhVFLdi3FOzrQ311InlL2/C+PU1axp604t3Yv5G2Iy9NEzjOYwoQZgBmAGYAZgBmAGYAZgBmAkzAQZgBmAGYCTMBBmAGYCTMBBmFQZnr6PQtgPh1DwW+altpR/CHz3f/AJN/25PTD0tHw5vUwr+IdYVGuj0rmgIFQhJNheSHJyfWStS+WpjmZEl916Na5rd+CXuVcfkXWwriuZdOnGIb+j5Jq9mxX1ewmaxjWRQMjkpI9VERGu1015N2K3tyuLCbVy2MjkWklSSSeREh2mFRA1dpFJM1Go2eF+CtRWpcqKnUm65VWJmJHE6WKFWzQ1OOq9ix71VGubjh2Xov0KffUxOfRp1I9XCFe0wEAAAACURylvrMWXlr3Xt/hwIvtzORbs0Yn2nfQ6dDbTqTltrSZnKUaCyNHCxI0p4n3b3yMR73qu9VVS1poUrGFhG61ojwxecMjm5S91p/CYbPKr2ZfW7j3z8nNyk7rT+EweVXsfW7j3z8nNyk7rT+EweVXsfW7j3z8nNyk7rT+EweVXsfW7j3z8nNyk7rT+EweVXsfW7j3z8nNyk7rT+EweVXsfW7j3z8nNyk7rT+EweVXsfW7j3z8nNyl7rT+EweVXsfW7j3z8nNyk7rT+EweVXsfW7j3z8nNyl7rT+EweVXsfW7j3z8nNyk7rT+EweVXsfW7j3z8nNyk7rT+EweVXsfW7j3z8nNyk7rT+EweVXsfW7j3z8nNyk7rT+EweVXsfW7j3z8nNyk7rT+EweVXsfW7j3z8nNyk7rT+EweVXsfW7j3z8nNyl7rT+EweVXsfW7j3z8nNyk7rT+EwidKpO815/zn5bWlpmxsbHG1GMalzWtREa1MkN0YiGm17WnOUa6Yelo+HN6mFTxDrDm10elc0BAvUlO6V7IWJe57msb81UyrXM4TXnKeYmx0cDWuc2OKJjW6zl1WojUuvxL+sV0q5l1RyhHFqrevmvho1dFEi3LLulku7L/db9Sv197a04q021PRuLH27SXVp6xUbKtyMmW5rJexHfdd9FNu33ef43TS/duLf8nf4iiluS98V0zO32feu/tvN2604tp8mzUjkhcpHKEAAAqB3VkbBul1aisRWRYKyHFJJP6/uty3/Isdvs/Fzu2008pNghbG1GMRGsalzWtS5Gp2IhZxERGIb8YXCQJSAAAAAAAAAAAAAAAAAAABeZuQlki/TD0tHw5vUwquIdYc+uj0rmgIG9sjWRU0y1c+KQsVYo09+SV2DbskS/H5HTt5itvFLOuIW7R2jmrn3yrqxot8cLfcZ2Kv3nZqRra86k5Ra2ZaY52IB2dk7augRKWrvlplRWI9cXwtXC5fvN+qHfttziPDZspf0lyvKVOkUssTHI9jXrqOat6OZvat/wAlQ47xi0sLRzyxjBATyI5L9HSPme2GJjnyOW5rWpeq9v4ZmVKTacVhMRNpSpZKxDKXVnqLpajeib44flfvdmW232kVjN2+lMOxO1tAAAAAAAAAAAAAAAAAAAAAAAF5m5CWSL9MPS0fDm9TCq4h1hz66PSuaAgCcgQAACoFCcgQht7PWemrn6kSXRoqbSVyLs2J+q5J9Dfo6E3lnWsyl2ztnYaFmpEl716SV3vyL+iZIXGjoV045OmtYiG4Q34z1ZYAAAAAAAAAAAAAAAAAAAAAAAAC8zchLJF+mHpaPhzephVcQ6w59dHpXNAQAAAAAACYHYWSsQ+q1Z6i+Kn6m4pJOmXY3P8AI7dvtZtzltpp5SrRUjIGNiiYjI2pc1rcET9y2rStYw3xERyXzJkBAAAAAAAAAAAAAAAAAAAAAAAAAXmbkJZIv0w9LR8Ob1MKriHWHPro9K5oCAAAAAFyGFz3NYxqve5bmtal7nLkhlFbT0MTPJJlkbBti1aisRHy4K2HeyJepXfeXLcWm32mP5S6Kafh5u7QsMYhsVCQAAAAAAAAAAAAAAAAAAAAAAAAAALzNyEskX6Yelo+HN6mFVxDrDn10elc0BAAAgJ5DYci8jS1kmygbev2nrejIk7XL1fLept0tG2pOIZVrmUu2YsrFQNvamvOqXPmcmPyan2ULjR20af9umtIhvzolmAwAAAAAAAAAAAAAAAAAAAAAAAAAAAAvM3ISyRfph6Wj4c3qYVXEOsOfXR6VzQEABUn+kZ9HS2UsfLXKkj74qa/F6p7UuUaL6vM69Dazac2jk2108pa5L5NipY0hgYjGJ2b3L2uXeq5lvTTrSMVdFaRDMM4z6pAAAAAAAAAAAAAAAAAAAAAAAAAAAAAAF5m5CWSL9MPS0fDm9TCq4h1hz66PSuaAgVa1VVERFVVW5ERL1VexETeplFZsnGUiWRsD7tRXJ2Kyn/WT/r+ZY7faf5WbaafrKRWsREREREREuRES5ET5FlEYb45PokAAAAAAAAAAAAAAAAAAAAAAAAAAAAAAAC8zchLJF+mHpaPhzephVcR6w59dHxXY5OdlcmcnSVMiQwMV717Pdana5epDPTpNpxEMq1mUs2TsdHRIkr7pam7GRU9mPJidXz3lto7WtebfSnhdQduW6eYQjAAAAAAAAAAAAAAAAAAAAAAAAAAAAAAAAALzNyEskX6Yelo+HN6mFVxHrDn13N2YsvLXuvb/DgRfbmcmGaNT7S+Rz6O2tqfpqpTKXeRORYaJiRQN1U3ucuL5F7XL1lvp6VdOMRDqiMNibcpAAAAAAAAAAAAAAAAAAAAAAAAAAAAAAAAAAAXmbkJS5+0VlI6+aCWZy7OJr0WJEu2msqLi7qTDcaNXQjUnMsbVi3VuoKRrGoxiI1jUua1qXI1MkNtaRWMQy8MQubLMywYNlmMGDZZjBg2WYwYNlmMGDZZjBg2WYwYNlmMGDZZjBg2WYwYNlmMGDZZjBg2WYwYNlmMGDZZjBg2WYwYNlmMGDZZjBg2WYwYNlmMGDZZjBg2WYwYNlmMGDZZjBg2WYwYNlmMGDZZjBg2WYwYNlmMGDZZjBg2WYwYNlmMGH2iDBh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10" name="AutoShape 6" descr="data:image/jpeg;base64,/9j/4AAQSkZJRgABAQAAAQABAAD/2wCEAAkGBxQPEg8NDxIREA8SEA8PDxAQERAQDw0QFRQXFxQWFRUYKCggGBonHBQUITEhJykrLi4uFx8zOjMtOigtLi0BCgoKDg0OGxAQFiwfHCYsNywsLCwsNywsLCwsLCwsLCwsLCwsLCwsLCwsLCwsLCwsLCwsLCwsLCwsLCwsLCwsLP/AABEIALcBEwMBEQACEQEDEQH/xAAcAAEAAQUBAQAAAAAAAAAAAAAABwEDBAUGCAL/xABAEAABAwEEBQkFBgQHAAAAAAAAAQIDBAYRIWEHEhMxcwUWM0FRVJOxsiIyNXGhQlKBkcHRI2JyghQVQ2Oi0vH/xAAbAQEAAgMBAQAAAAAAAAAAAAAAAQUCAwQGB//EAC0RAQACAQIEBQQCAgMAAAAAAAABAhEDBAUhMVESE0FSkRQyNHEiYUKBFaGx/9oADAMBAAIRAxEAPwDfaYURZKRP9ub1MKriEzEw1W1JpeLV+7ujGopbsW7uzrQ5KXzHN7DhfH41o8rW5W7sVTY9PyxmFAAAAAAAAAAAAAAAAAAAAAAAAAAAAAAAAAAAVJHoWwHw6h4LfNS10vsh883/AOTf9uT0w9LR8Ob1MK/iHWFRr9EfFc0RnPJjT0qOxTBfopsrqY5S9Hwnj1tGfL1ucMFzbsF3m+JiXudLWprU8enOYUDbExPRQAAAAAAAAAAAAAAAAAAAAAAAAAAAAAAAAVJHoWwHw6h4LfNS10vsh883/wCTf9uT0w9LR8Ob1MK/iHWFRro9K1z845gTPh6viWFHb9/UplW0wsdhxPW2V/FWcx2a6aJW793b2nRW0S+g7HiGlu6eKnKfWFsyd8AAAAAAAAAAAAAAAAAAAAAAAAAAAAAAABUkehbAfDqHgt81LXS+yHzzf/k3/bk9MPS0fDm9TCv4h1hUa6PSuaAgAKOaipcpMThu2+vq6N/HScMGoptXFMU+qHRW+XuuF8e09zHh1f42/wDWOZvQf3EgZKBAAAAAAAAAAAAAAAAAAAAAAAAAAAACpI9C2A+HUPBb5qWul9kPnm//ACb/ALcnph6Wj4c3qYV/EOsKjXR6VzQEAAAE5InE5yxailvxb+XabaX7vVcL4/OnMaW46eksNU6txuy9rW0alYtSeSgZZ9FAAAAAAAAAAAAAAAAAAAAAAAAAAAAVJHoWwHw6h4LfNS10vsh883/5N/25PTD0tHw5vUwr+IdYVGuj0rmgIAAACJx6gZROYxK1PTo7Je02VvjktuGcW1dpbEzmvrDAkjVuC/8Apvi0TD3+z3mluaeLTn/Xq+CXWoAAAAAAAAAAAAAAAAAAAAAAAAAAFSR6FsB8OoeC3zUtdL7IfPN/+Tf9uT0w9LR8Ob1MK/iHWFRro9K5oCAAAXIIVe5kbUvc9zWNTtc5URPqpNYzOExGZJolY5zHYOa5zXJ2Ki3L5C0TE4lE8pwtkYI7Pl7Ecly4mUWw6dpu9fa2zSzAnp1bjvTtN9b+J77hvGtHd4rP8b+sLJmuuXooAAAAAAAAAAAAAAAAAAAAAAAAAKkj0LYD4dQ8Fvmpa6X2Q+eb/wDJv+3J6Yelo+HN6mFfxDrCo10elc0BAAAh1Gjmg21axyp7MLXTL80wb9XfQ69nTxakTLbp1zKzb6i2NdOiJc2TVmb/AHJ7X/JFMd1XF2OpHNzpzseoQAZUvak+Ks82HUUnW38U/Y30v3ex4Tx+tsaWvOP7YlxtetraLRmOcBJHPkoQkAAAAAAAAAAAAAAAAAAAAAAqSPQtgPh1DwW+alrpfZD55v8A8m/7cnph6Wj4c3qYV/EOsKjXR6VrQAAAQlPRTQalPLUqmMsmq3+hmHmri22VMVzLq0o5ZYmlqh9mmqk6ldA5fmms3ycRxHT5RMMdWEblW0QDAEASeizPTo7FMHfRTOt8dV5wzjWptcUtOasB7VRblS46KzEve6G609xWL0nL5Do6gSoEAAAAAAAAAAAAAAAAAAAAVJHoWwHw6h4LfNS10vsh883/AOTf9uT0w9LR8Ob1MK/iHWFRro9K1zulszSUFSrYalZYJlwa9JE2MmWKeyuR2aNNK3WW2vhl17tGlOu6WdPxjX9DrjYUmOrZ5NVl+jGL7NRKnzaxTGeH17nlQzZOX4uT2R8m0kclXURtbG1kbXK3XVyI7XciKjVTWVy5XlnpaHhphnWMN5aPkdK2B9M52perXNfdrarmqi3onX1mjW0Y1Iwm1cw49NF6d6Xwk/c4v+Pju1Rowqmi9O9O8Jv7j/j49ZPJhydo+S6alVYoqh1RMi3ORrWJGzJXX4rkhya2lSnKJa7ViPVpDmYAIznktyxo5Ll/PrQyraYduz4hq7TUzp/7j0YE0Ct+XUvadFbxL6Bw/iulvKZicW7LRktI/wC1AAAAAAAAAAAAAAAAAAAAAVJHoWwHw6h4LfNS10vsh883/wCTf9uT0w9LR8Ob1MK/iHWFRro9K70aBSB1tlbbyUl0M+tNT4Iif6sSfyqu9Ml/A7tDdTTlbm2U1O6U6DlKKoj28UjXx3Xq5Fu1e3W+7dmWtLV1OcN8Tno5eZsXKFZHKxlUsLqSdqzXVVNEr2vY6JzHorb8FkuXrQ6onEdUrHI9DVzbGJ1VVNmhbF/mU6StWN02qjnQQsu1b8faddgi4XquET4YjOEus5V5VipI9rO9GN3Jfi969iJ1qcmpq1048UsZtEdUXWmtvLV60UN8FOt6KiL/ABJE/mVNyZJ+alXr7ub8q8oc9r5nk5NDiawJAjqBlmceH0FS/BSYnDLS1LaU+Ok4lhVFLdi3FOzrQ311InlL2/C+PU1axp604t3Yv5G2Iy9NEzjOYwoQZgBmAGYAZgBmAGYAZgBmAkzAQZgBmAGYCTMBBmAGYCTMBBmFQZnr6PQtgPh1DwW+altpR/CHz3f/AJN/25PTD0tHw5vUwr+IdYVGuj0rmgIFQhJNheSHJyfWStS+WpjmZEl916Na5rd+CXuVcfkXWwriuZdOnGIb+j5Jq9mxX1ewmaxjWRQMjkpI9VERGu1015N2K3tyuLCbVy2MjkWklSSSeREh2mFRA1dpFJM1Go2eF+CtRWpcqKnUm65VWJmJHE6WKFWzQ1OOq9ix71VGubjh2Xov0KffUxOfRp1I9XCFe0wEAAAACURylvrMWXlr3Xt/hwIvtzORbs0Yn2nfQ6dDbTqTltrSZnKUaCyNHCxI0p4n3b3yMR73qu9VVS1poUrGFhG61ojwxecMjm5S91p/CYbPKr2ZfW7j3z8nNyk7rT+EweVXsfW7j3z8nNyk7rT+EweVXsfW7j3z8nNyk7rT+EweVXsfW7j3z8nNyk7rT+EweVXsfW7j3z8nNyk7rT+EweVXsfW7j3z8nNyk7rT+EweVXsfW7j3z8nNyl7rT+EweVXsfW7j3z8nNyk7rT+EweVXsfW7j3z8nNyl7rT+EweVXsfW7j3z8nNyk7rT+EweVXsfW7j3z8nNyk7rT+EweVXsfW7j3z8nNyk7rT+EweVXsfW7j3z8nNyk7rT+EweVXsfW7j3z8nNyk7rT+EweVXsfW7j3z8nNyk7rT+EweVXsfW7j3z8nNyl7rT+EweVXsfW7j3z8nNyk7rT+EwidKpO815/zn5bWlpmxsbHG1GMalzWtREa1MkN0YiGm17WnOUa6Yelo+HN6mFTxDrDm10elc0BAvUlO6V7IWJe57msb81UyrXM4TXnKeYmx0cDWuc2OKJjW6zl1WojUuvxL+sV0q5l1RyhHFqrevmvho1dFEi3LLulku7L/db9Sv197a04q021PRuLH27SXVp6xUbKtyMmW5rJexHfdd9FNu33ef43TS/duLf8nf4iiluS98V0zO32feu/tvN2604tp8mzUjkhcpHKEAAAqB3VkbBul1aisRWRYKyHFJJP6/uty3/Isdvs/Fzu2008pNghbG1GMRGsalzWtS5Gp2IhZxERGIb8YXCQJSAAAAAAAAAAAAAAAAAAABeZuQlki/TD0tHw5vUwquIdYc+uj0rmgIG9sjWRU0y1c+KQsVYo09+SV2DbskS/H5HTt5itvFLOuIW7R2jmrn3yrqxot8cLfcZ2Kv3nZqRra86k5Ra2ZaY52IB2dk7augRKWrvlplRWI9cXwtXC5fvN+qHfttziPDZspf0lyvKVOkUssTHI9jXrqOat6OZvat/wAlQ47xi0sLRzyxjBATyI5L9HSPme2GJjnyOW5rWpeq9v4ZmVKTacVhMRNpSpZKxDKXVnqLpajeib44flfvdmW232kVjN2+lMOxO1tAAAAAAAAAAAAAAAAAAAAAAAF5m5CWSL9MPS0fDm9TCq4h1hz66PSuaAgCcgQAACoFCcgQht7PWemrn6kSXRoqbSVyLs2J+q5J9Dfo6E3lnWsyl2ztnYaFmpEl716SV3vyL+iZIXGjoV045OmtYiG4Q34z1ZYAAAAAAAAAAAAAAAAAAAAAAAAC8zchLJF+mHpaPhzephVcQ6w59dHpXNAQAAAAAACYHYWSsQ+q1Z6i+Kn6m4pJOmXY3P8AI7dvtZtzltpp5SrRUjIGNiiYjI2pc1rcET9y2rStYw3xERyXzJkBAAAAAAAAAAAAAAAAAAAAAAAAAXmbkJZIv0w9LR8Ob1MKriHWHPro9K5oCAAAAAFyGFz3NYxqve5bmtal7nLkhlFbT0MTPJJlkbBti1aisRHy4K2HeyJepXfeXLcWm32mP5S6Kafh5u7QsMYhsVCQAAAAAAAAAAAAAAAAAAAAAAAAAALzNyEskX6Yelo+HN6mFVxDrDn10elc0BAAAgJ5DYci8jS1kmygbev2nrejIk7XL1fLept0tG2pOIZVrmUu2YsrFQNvamvOqXPmcmPyan2ULjR20af9umtIhvzolmAwAAAAAAAAAAAAAAAAAAAAAAAAAAAAvM3ISyRfph6Wj4c3qYVXEOsOfXR6VzQEABUn+kZ9HS2UsfLXKkj74qa/F6p7UuUaL6vM69Dazac2jk2108pa5L5NipY0hgYjGJ2b3L2uXeq5lvTTrSMVdFaRDMM4z6pAAAAAAAAAAAAAAAAAAAAAAAAAAAAAAF5m5CWSL9MPS0fDm9TCq4h1hz66PSuaAgVa1VVERFVVW5ERL1VexETeplFZsnGUiWRsD7tRXJ2Kyn/WT/r+ZY7faf5WbaafrKRWsREREREREuRES5ET5FlEYb45PokAAAAAAAAAAAAAAAAAAAAAAAAAAAAAAAC8zchLJF+mHpaPhzephVcR6w59dHxXY5OdlcmcnSVMiQwMV717Pdana5epDPTpNpxEMq1mUs2TsdHRIkr7pam7GRU9mPJidXz3lto7WtebfSnhdQduW6eYQjAAAAAAAAAAAAAAAAAAAAAAAAAAAAAAAAALzNyEskX6Yelo+HN6mFVxHrDn13N2YsvLXuvb/DgRfbmcmGaNT7S+Rz6O2tqfpqpTKXeRORYaJiRQN1U3ucuL5F7XL1lvp6VdOMRDqiMNibcpAAAAAAAAAAAAAAAAAAAAAAAAAAAAAAAAAAAXmbkJS5+0VlI6+aCWZy7OJr0WJEu2msqLi7qTDcaNXQjUnMsbVi3VuoKRrGoxiI1jUua1qXI1MkNtaRWMQy8MQubLMywYNlmMGDZZjBg2WYwYNlmMGDZZjBg2WYwYNlmMGDZZjBg2WYwYNlmMGDZZjBg2WYwYNlmMGDZZjBg2WYwYNlmMGDZZjBg2WYwYNlmMGDZZjBg2WYwYNlmMGDZZjBg2WYwYNlmMGDZZjBg2WYwYNlmMGDZZjBg2WYwYNlmMGH2iDBh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12" name="AutoShape 8" descr="data:image/jpeg;base64,/9j/4AAQSkZJRgABAQAAAQABAAD/2wCEAAkGBxQPEg8NDxIREA8SEA8PDxAQERAQDw0QFRQXFxQWFRUYKCggGBonHBQUITEhJykrLi4uFx8zOjMtOigtLi0BCgoKDg0OGxAQFiwfHCYsNywsLCwsNywsLCwsLCwsLCwsLCwsLCwsLCwsLCwsLCwsLCwsLCwsLCwsLCwsLCwsLP/AABEIALcBEwMBEQACEQEDEQH/xAAcAAEAAQUBAQAAAAAAAAAAAAAABwEDBAUGCAL/xABAEAABAwEEBQkFBgQHAAAAAAAAAQIDBAYRIWEHEhMxcwUWM0FRVJOxsiIyNXGhQlKBkcHRI2JyghQVQ2Oi0vH/xAAbAQEAAgMBAQAAAAAAAAAAAAAAAQUCAwQGB//EAC0RAQACAQIEBQQCAgMAAAAAAAABAhEDBAUhMVESE0FSkRQyNHEiYUKBFaGx/9oADAMBAAIRAxEAPwDfaYURZKRP9ub1MKriEzEw1W1JpeLV+7ujGopbsW7uzrQ5KXzHN7DhfH41o8rW5W7sVTY9PyxmFAAAAAAAAAAAAAAAAAAAAAAAAAAAAAAAAAAAVJHoWwHw6h4LfNS10vsh883/AOTf9uT0w9LR8Ob1MK/iHWFRr9EfFc0RnPJjT0qOxTBfopsrqY5S9Hwnj1tGfL1ucMFzbsF3m+JiXudLWprU8enOYUDbExPRQAAAAAAAAAAAAAAAAAAAAAAAAAAAAAAAAVJHoWwHw6h4LfNS10vsh883/wCTf9uT0w9LR8Ob1MK/iHWFRro9K1z845gTPh6viWFHb9/UplW0wsdhxPW2V/FWcx2a6aJW793b2nRW0S+g7HiGlu6eKnKfWFsyd8AAAAAAAAAAAAAAAAAAAAAAAAAAAAAAABUkehbAfDqHgt81LXS+yHzzf/k3/bk9MPS0fDm9TCv4h1hUa6PSuaAgAKOaipcpMThu2+vq6N/HScMGoptXFMU+qHRW+XuuF8e09zHh1f42/wDWOZvQf3EgZKBAAAAAAAAAAAAAAAAAAAAAAAAAAAACpI9C2A+HUPBb5qWul9kPnm//ACb/ALcnph6Wj4c3qYV/EOsKjXR6VzQEAAAE5InE5yxailvxb+XabaX7vVcL4/OnMaW46eksNU6txuy9rW0alYtSeSgZZ9FAAAAAAAAAAAAAAAAAAAAAAAAAAAAVJHoWwHw6h4LfNS10vsh883/5N/25PTD0tHw5vUwr+IdYVGuj0rmgIAAACJx6gZROYxK1PTo7Je02VvjktuGcW1dpbEzmvrDAkjVuC/8Apvi0TD3+z3mluaeLTn/Xq+CXWoAAAAAAAAAAAAAAAAAAAAAAAAAAFSR6FsB8OoeC3zUtdL7IfPN/+Tf9uT0w9LR8Ob1MK/iHWFRro9K5oCAAAXIIVe5kbUvc9zWNTtc5URPqpNYzOExGZJolY5zHYOa5zXJ2Ki3L5C0TE4lE8pwtkYI7Pl7Ecly4mUWw6dpu9fa2zSzAnp1bjvTtN9b+J77hvGtHd4rP8b+sLJmuuXooAAAAAAAAAAAAAAAAAAAAAAAAAKkj0LYD4dQ8Fvmpa6X2Q+eb/wDJv+3J6Yelo+HN6mFfxDrCo10elc0BAAAh1Gjmg21axyp7MLXTL80wb9XfQ69nTxakTLbp1zKzb6i2NdOiJc2TVmb/AHJ7X/JFMd1XF2OpHNzpzseoQAZUvak+Ks82HUUnW38U/Y30v3ex4Tx+tsaWvOP7YlxtetraLRmOcBJHPkoQkAAAAAAAAAAAAAAAAAAAAAAqSPQtgPh1DwW+alrpfZD55v8A8m/7cnph6Wj4c3qYV/EOsKjXR6VrQAAAQlPRTQalPLUqmMsmq3+hmHmri22VMVzLq0o5ZYmlqh9mmqk6ldA5fmms3ycRxHT5RMMdWEblW0QDAEASeizPTo7FMHfRTOt8dV5wzjWptcUtOasB7VRblS46KzEve6G609xWL0nL5Do6gSoEAAAAAAAAAAAAAAAAAAAAVJHoWwHw6h4LfNS10vsh883/AOTf9uT0w9LR8Ob1MK/iHWFRro9K1zulszSUFSrYalZYJlwa9JE2MmWKeyuR2aNNK3WW2vhl17tGlOu6WdPxjX9DrjYUmOrZ5NVl+jGL7NRKnzaxTGeH17nlQzZOX4uT2R8m0kclXURtbG1kbXK3XVyI7XciKjVTWVy5XlnpaHhphnWMN5aPkdK2B9M52perXNfdrarmqi3onX1mjW0Y1Iwm1cw49NF6d6Xwk/c4v+Pju1Rowqmi9O9O8Jv7j/j49ZPJhydo+S6alVYoqh1RMi3ORrWJGzJXX4rkhya2lSnKJa7ViPVpDmYAIznktyxo5Ll/PrQyraYduz4hq7TUzp/7j0YE0Ct+XUvadFbxL6Bw/iulvKZicW7LRktI/wC1AAAAAAAAAAAAAAAAAAAAAVJHoWwHw6h4LfNS10vsh883/wCTf9uT0w9LR8Ob1MK/iHWFRro9K70aBSB1tlbbyUl0M+tNT4Iif6sSfyqu9Ml/A7tDdTTlbm2U1O6U6DlKKoj28UjXx3Xq5Fu1e3W+7dmWtLV1OcN8Tno5eZsXKFZHKxlUsLqSdqzXVVNEr2vY6JzHorb8FkuXrQ6onEdUrHI9DVzbGJ1VVNmhbF/mU6StWN02qjnQQsu1b8faddgi4XquET4YjOEus5V5VipI9rO9GN3Jfi969iJ1qcmpq1048UsZtEdUXWmtvLV60UN8FOt6KiL/ABJE/mVNyZJ+alXr7ub8q8oc9r5nk5NDiawJAjqBlmceH0FS/BSYnDLS1LaU+Ok4lhVFLdi3FOzrQ311InlL2/C+PU1axp604t3Yv5G2Iy9NEzjOYwoQZgBmAGYAZgBmAGYAZgBmAkzAQZgBmAGYCTMBBmAGYCTMBBmFQZnr6PQtgPh1DwW+altpR/CHz3f/AJN/25PTD0tHw5vUwr+IdYVGuj0rmgIFQhJNheSHJyfWStS+WpjmZEl916Na5rd+CXuVcfkXWwriuZdOnGIb+j5Jq9mxX1ewmaxjWRQMjkpI9VERGu1015N2K3tyuLCbVy2MjkWklSSSeREh2mFRA1dpFJM1Go2eF+CtRWpcqKnUm65VWJmJHE6WKFWzQ1OOq9ix71VGubjh2Xov0KffUxOfRp1I9XCFe0wEAAAACURylvrMWXlr3Xt/hwIvtzORbs0Yn2nfQ6dDbTqTltrSZnKUaCyNHCxI0p4n3b3yMR73qu9VVS1poUrGFhG61ojwxecMjm5S91p/CYbPKr2ZfW7j3z8nNyk7rT+EweVXsfW7j3z8nNyk7rT+EweVXsfW7j3z8nNyk7rT+EweVXsfW7j3z8nNyk7rT+EweVXsfW7j3z8nNyk7rT+EweVXsfW7j3z8nNyk7rT+EweVXsfW7j3z8nNyl7rT+EweVXsfW7j3z8nNyk7rT+EweVXsfW7j3z8nNyl7rT+EweVXsfW7j3z8nNyk7rT+EweVXsfW7j3z8nNyk7rT+EweVXsfW7j3z8nNyk7rT+EweVXsfW7j3z8nNyk7rT+EweVXsfW7j3z8nNyk7rT+EweVXsfW7j3z8nNyk7rT+EweVXsfW7j3z8nNyl7rT+EweVXsfW7j3z8nNyk7rT+EwidKpO815/zn5bWlpmxsbHG1GMalzWtREa1MkN0YiGm17WnOUa6Yelo+HN6mFTxDrDm10elc0BAvUlO6V7IWJe57msb81UyrXM4TXnKeYmx0cDWuc2OKJjW6zl1WojUuvxL+sV0q5l1RyhHFqrevmvho1dFEi3LLulku7L/db9Sv197a04q021PRuLH27SXVp6xUbKtyMmW5rJexHfdd9FNu33ef43TS/duLf8nf4iiluS98V0zO32feu/tvN2604tp8mzUjkhcpHKEAAAqB3VkbBul1aisRWRYKyHFJJP6/uty3/Isdvs/Fzu2008pNghbG1GMRGsalzWtS5Gp2IhZxERGIb8YXCQJSAAAAAAAAAAAAAAAAAAABeZuQlki/TD0tHw5vUwquIdYc+uj0rmgIG9sjWRU0y1c+KQsVYo09+SV2DbskS/H5HTt5itvFLOuIW7R2jmrn3yrqxot8cLfcZ2Kv3nZqRra86k5Ra2ZaY52IB2dk7augRKWrvlplRWI9cXwtXC5fvN+qHfttziPDZspf0lyvKVOkUssTHI9jXrqOat6OZvat/wAlQ47xi0sLRzyxjBATyI5L9HSPme2GJjnyOW5rWpeq9v4ZmVKTacVhMRNpSpZKxDKXVnqLpajeib44flfvdmW232kVjN2+lMOxO1tAAAAAAAAAAAAAAAAAAAAAAAF5m5CWSL9MPS0fDm9TCq4h1hz66PSuaAgCcgQAACoFCcgQht7PWemrn6kSXRoqbSVyLs2J+q5J9Dfo6E3lnWsyl2ztnYaFmpEl716SV3vyL+iZIXGjoV045OmtYiG4Q34z1ZYAAAAAAAAAAAAAAAAAAAAAAAAC8zchLJF+mHpaPhzephVcQ6w59dHpXNAQAAAAAACYHYWSsQ+q1Z6i+Kn6m4pJOmXY3P8AI7dvtZtzltpp5SrRUjIGNiiYjI2pc1rcET9y2rStYw3xERyXzJkBAAAAAAAAAAAAAAAAAAAAAAAAAXmbkJZIv0w9LR8Ob1MKriHWHPro9K5oCAAAAAFyGFz3NYxqve5bmtal7nLkhlFbT0MTPJJlkbBti1aisRHy4K2HeyJepXfeXLcWm32mP5S6Kafh5u7QsMYhsVCQAAAAAAAAAAAAAAAAAAAAAAAAAALzNyEskX6Yelo+HN6mFVxDrDn10elc0BAAAgJ5DYci8jS1kmygbev2nrejIk7XL1fLept0tG2pOIZVrmUu2YsrFQNvamvOqXPmcmPyan2ULjR20af9umtIhvzolmAwAAAAAAAAAAAAAAAAAAAAAAAAAAAAvM3ISyRfph6Wj4c3qYVXEOsOfXR6VzQEABUn+kZ9HS2UsfLXKkj74qa/F6p7UuUaL6vM69Dazac2jk2108pa5L5NipY0hgYjGJ2b3L2uXeq5lvTTrSMVdFaRDMM4z6pAAAAAAAAAAAAAAAAAAAAAAAAAAAAAAF5m5CWSL9MPS0fDm9TCq4h1hz66PSuaAgVa1VVERFVVW5ERL1VexETeplFZsnGUiWRsD7tRXJ2Kyn/WT/r+ZY7faf5WbaafrKRWsREREREREuRES5ET5FlEYb45PokAAAAAAAAAAAAAAAAAAAAAAAAAAAAAAAC8zchLJF+mHpaPhzephVcR6w59dHxXY5OdlcmcnSVMiQwMV717Pdana5epDPTpNpxEMq1mUs2TsdHRIkr7pam7GRU9mPJidXz3lto7WtebfSnhdQduW6eYQjAAAAAAAAAAAAAAAAAAAAAAAAAAAAAAAAALzNyEskX6Yelo+HN6mFVxHrDn13N2YsvLXuvb/DgRfbmcmGaNT7S+Rz6O2tqfpqpTKXeRORYaJiRQN1U3ucuL5F7XL1lvp6VdOMRDqiMNibcpAAAAAAAAAAAAAAAAAAAAAAAAAAAAAAAAAAAXmbkJS5+0VlI6+aCWZy7OJr0WJEu2msqLi7qTDcaNXQjUnMsbVi3VuoKRrGoxiI1jUua1qXI1MkNtaRWMQy8MQubLMywYNlmMGDZZjBg2WYwYNlmMGDZZjBg2WYwYNlmMGDZZjBg2WYwYNlmMGDZZjBg2WYwYNlmMGDZZjBg2WYwYNlmMGDZZjBg2WYwYNlmMGDZZjBg2WYwYNlmMGDZZjBg2WYwYNlmMGDZZjBg2WYwYNlmMGDZZjBg2WYwYNlmMGH2iDBh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14" name="AutoShape 10" descr="data:image/jpeg;base64,/9j/4AAQSkZJRgABAQAAAQABAAD/2wCEAAkGBxQPEg8NDxIREA8SEA8PDxAQERAQDw0QFRQXFxQWFRUYKCggGBonHBQUITEhJykrLi4uFx8zOjMtOigtLi0BCgoKDg0OGxAQFiwfHCYsNywsLCwsNywsLCwsLCwsLCwsLCwsLCwsLCwsLCwsLCwsLCwsLCwsLCwsLCwsLCwsLP/AABEIALcBEwMBEQACEQEDEQH/xAAcAAEAAQUBAQAAAAAAAAAAAAAABwEDBAUGCAL/xABAEAABAwEEBQkFBgQHAAAAAAAAAQIDBAYRIWEHEhMxcwUWM0FRVJOxsiIyNXGhQlKBkcHRI2JyghQVQ2Oi0vH/xAAbAQEAAgMBAQAAAAAAAAAAAAAAAQUCAwQGB//EAC0RAQACAQIEBQQCAgMAAAAAAAABAhEDBAUhMVESE0FSkRQyNHEiYUKBFaGx/9oADAMBAAIRAxEAPwDfaYURZKRP9ub1MKriEzEw1W1JpeLV+7ujGopbsW7uzrQ5KXzHN7DhfH41o8rW5W7sVTY9PyxmFAAAAAAAAAAAAAAAAAAAAAAAAAAAAAAAAAAAVJHoWwHw6h4LfNS10vsh883/AOTf9uT0w9LR8Ob1MK/iHWFRr9EfFc0RnPJjT0qOxTBfopsrqY5S9Hwnj1tGfL1ucMFzbsF3m+JiXudLWprU8enOYUDbExPRQAAAAAAAAAAAAAAAAAAAAAAAAAAAAAAAAVJHoWwHw6h4LfNS10vsh883/wCTf9uT0w9LR8Ob1MK/iHWFRro9K1z845gTPh6viWFHb9/UplW0wsdhxPW2V/FWcx2a6aJW793b2nRW0S+g7HiGlu6eKnKfWFsyd8AAAAAAAAAAAAAAAAAAAAAAAAAAAAAAABUkehbAfDqHgt81LXS+yHzzf/k3/bk9MPS0fDm9TCv4h1hUa6PSuaAgAKOaipcpMThu2+vq6N/HScMGoptXFMU+qHRW+XuuF8e09zHh1f42/wDWOZvQf3EgZKBAAAAAAAAAAAAAAAAAAAAAAAAAAAACpI9C2A+HUPBb5qWul9kPnm//ACb/ALcnph6Wj4c3qYV/EOsKjXR6VzQEAAAE5InE5yxailvxb+XabaX7vVcL4/OnMaW46eksNU6txuy9rW0alYtSeSgZZ9FAAAAAAAAAAAAAAAAAAAAAAAAAAAAVJHoWwHw6h4LfNS10vsh883/5N/25PTD0tHw5vUwr+IdYVGuj0rmgIAAACJx6gZROYxK1PTo7Je02VvjktuGcW1dpbEzmvrDAkjVuC/8Apvi0TD3+z3mluaeLTn/Xq+CXWoAAAAAAAAAAAAAAAAAAAAAAAAAAFSR6FsB8OoeC3zUtdL7IfPN/+Tf9uT0w9LR8Ob1MK/iHWFRro9K5oCAAAXIIVe5kbUvc9zWNTtc5URPqpNYzOExGZJolY5zHYOa5zXJ2Ki3L5C0TE4lE8pwtkYI7Pl7Ecly4mUWw6dpu9fa2zSzAnp1bjvTtN9b+J77hvGtHd4rP8b+sLJmuuXooAAAAAAAAAAAAAAAAAAAAAAAAAKkj0LYD4dQ8Fvmpa6X2Q+eb/wDJv+3J6Yelo+HN6mFfxDrCo10elc0BAAAh1Gjmg21axyp7MLXTL80wb9XfQ69nTxakTLbp1zKzb6i2NdOiJc2TVmb/AHJ7X/JFMd1XF2OpHNzpzseoQAZUvak+Ks82HUUnW38U/Y30v3ex4Tx+tsaWvOP7YlxtetraLRmOcBJHPkoQkAAAAAAAAAAAAAAAAAAAAAAqSPQtgPh1DwW+alrpfZD55v8A8m/7cnph6Wj4c3qYV/EOsKjXR6VrQAAAQlPRTQalPLUqmMsmq3+hmHmri22VMVzLq0o5ZYmlqh9mmqk6ldA5fmms3ycRxHT5RMMdWEblW0QDAEASeizPTo7FMHfRTOt8dV5wzjWptcUtOasB7VRblS46KzEve6G609xWL0nL5Do6gSoEAAAAAAAAAAAAAAAAAAAAVJHoWwHw6h4LfNS10vsh883/AOTf9uT0w9LR8Ob1MK/iHWFRro9K1zulszSUFSrYalZYJlwa9JE2MmWKeyuR2aNNK3WW2vhl17tGlOu6WdPxjX9DrjYUmOrZ5NVl+jGL7NRKnzaxTGeH17nlQzZOX4uT2R8m0kclXURtbG1kbXK3XVyI7XciKjVTWVy5XlnpaHhphnWMN5aPkdK2B9M52perXNfdrarmqi3onX1mjW0Y1Iwm1cw49NF6d6Xwk/c4v+Pju1Rowqmi9O9O8Jv7j/j49ZPJhydo+S6alVYoqh1RMi3ORrWJGzJXX4rkhya2lSnKJa7ViPVpDmYAIznktyxo5Ll/PrQyraYduz4hq7TUzp/7j0YE0Ct+XUvadFbxL6Bw/iulvKZicW7LRktI/wC1AAAAAAAAAAAAAAAAAAAAAVJHoWwHw6h4LfNS10vsh883/wCTf9uT0w9LR8Ob1MK/iHWFRro9K70aBSB1tlbbyUl0M+tNT4Iif6sSfyqu9Ml/A7tDdTTlbm2U1O6U6DlKKoj28UjXx3Xq5Fu1e3W+7dmWtLV1OcN8Tno5eZsXKFZHKxlUsLqSdqzXVVNEr2vY6JzHorb8FkuXrQ6onEdUrHI9DVzbGJ1VVNmhbF/mU6StWN02qjnQQsu1b8faddgi4XquET4YjOEus5V5VipI9rO9GN3Jfi969iJ1qcmpq1048UsZtEdUXWmtvLV60UN8FOt6KiL/ABJE/mVNyZJ+alXr7ub8q8oc9r5nk5NDiawJAjqBlmceH0FS/BSYnDLS1LaU+Ok4lhVFLdi3FOzrQ311InlL2/C+PU1axp604t3Yv5G2Iy9NEzjOYwoQZgBmAGYAZgBmAGYAZgBmAkzAQZgBmAGYCTMBBmAGYCTMBBmFQZnr6PQtgPh1DwW+altpR/CHz3f/AJN/25PTD0tHw5vUwr+IdYVGuj0rmgIFQhJNheSHJyfWStS+WpjmZEl916Na5rd+CXuVcfkXWwriuZdOnGIb+j5Jq9mxX1ewmaxjWRQMjkpI9VERGu1015N2K3tyuLCbVy2MjkWklSSSeREh2mFRA1dpFJM1Go2eF+CtRWpcqKnUm65VWJmJHE6WKFWzQ1OOq9ix71VGubjh2Xov0KffUxOfRp1I9XCFe0wEAAAACURylvrMWXlr3Xt/hwIvtzORbs0Yn2nfQ6dDbTqTltrSZnKUaCyNHCxI0p4n3b3yMR73qu9VVS1poUrGFhG61ojwxecMjm5S91p/CYbPKr2ZfW7j3z8nNyk7rT+EweVXsfW7j3z8nNyk7rT+EweVXsfW7j3z8nNyk7rT+EweVXsfW7j3z8nNyk7rT+EweVXsfW7j3z8nNyk7rT+EweVXsfW7j3z8nNyk7rT+EweVXsfW7j3z8nNyl7rT+EweVXsfW7j3z8nNyk7rT+EweVXsfW7j3z8nNyl7rT+EweVXsfW7j3z8nNyk7rT+EweVXsfW7j3z8nNyk7rT+EweVXsfW7j3z8nNyk7rT+EweVXsfW7j3z8nNyk7rT+EweVXsfW7j3z8nNyk7rT+EweVXsfW7j3z8nNyk7rT+EweVXsfW7j3z8nNyl7rT+EweVXsfW7j3z8nNyk7rT+EwidKpO815/zn5bWlpmxsbHG1GMalzWtREa1MkN0YiGm17WnOUa6Yelo+HN6mFTxDrDm10elc0BAvUlO6V7IWJe57msb81UyrXM4TXnKeYmx0cDWuc2OKJjW6zl1WojUuvxL+sV0q5l1RyhHFqrevmvho1dFEi3LLulku7L/db9Sv197a04q021PRuLH27SXVp6xUbKtyMmW5rJexHfdd9FNu33ef43TS/duLf8nf4iiluS98V0zO32feu/tvN2604tp8mzUjkhcpHKEAAAqB3VkbBul1aisRWRYKyHFJJP6/uty3/Isdvs/Fzu2008pNghbG1GMRGsalzWtS5Gp2IhZxERGIb8YXCQJSAAAAAAAAAAAAAAAAAAABeZuQlki/TD0tHw5vUwquIdYc+uj0rmgIG9sjWRU0y1c+KQsVYo09+SV2DbskS/H5HTt5itvFLOuIW7R2jmrn3yrqxot8cLfcZ2Kv3nZqRra86k5Ra2ZaY52IB2dk7augRKWrvlplRWI9cXwtXC5fvN+qHfttziPDZspf0lyvKVOkUssTHI9jXrqOat6OZvat/wAlQ47xi0sLRzyxjBATyI5L9HSPme2GJjnyOW5rWpeq9v4ZmVKTacVhMRNpSpZKxDKXVnqLpajeib44flfvdmW232kVjN2+lMOxO1tAAAAAAAAAAAAAAAAAAAAAAAF5m5CWSL9MPS0fDm9TCq4h1hz66PSuaAgCcgQAACoFCcgQht7PWemrn6kSXRoqbSVyLs2J+q5J9Dfo6E3lnWsyl2ztnYaFmpEl716SV3vyL+iZIXGjoV045OmtYiG4Q34z1ZYAAAAAAAAAAAAAAAAAAAAAAAAC8zchLJF+mHpaPhzephVcQ6w59dHpXNAQAAAAAACYHYWSsQ+q1Z6i+Kn6m4pJOmXY3P8AI7dvtZtzltpp5SrRUjIGNiiYjI2pc1rcET9y2rStYw3xERyXzJkBAAAAAAAAAAAAAAAAAAAAAAAAAXmbkJZIv0w9LR8Ob1MKriHWHPro9K5oCAAAAAFyGFz3NYxqve5bmtal7nLkhlFbT0MTPJJlkbBti1aisRHy4K2HeyJepXfeXLcWm32mP5S6Kafh5u7QsMYhsVCQAAAAAAAAAAAAAAAAAAAAAAAAAALzNyEskX6Yelo+HN6mFVxDrDn10elc0BAAAgJ5DYci8jS1kmygbev2nrejIk7XL1fLept0tG2pOIZVrmUu2YsrFQNvamvOqXPmcmPyan2ULjR20af9umtIhvzolmAwAAAAAAAAAAAAAAAAAAAAAAAAAAAAvM3ISyRfph6Wj4c3qYVXEOsOfXR6VzQEABUn+kZ9HS2UsfLXKkj74qa/F6p7UuUaL6vM69Dazac2jk2108pa5L5NipY0hgYjGJ2b3L2uXeq5lvTTrSMVdFaRDMM4z6pAAAAAAAAAAAAAAAAAAAAAAAAAAAAAAF5m5CWSL9MPS0fDm9TCq4h1hz66PSuaAgVa1VVERFVVW5ERL1VexETeplFZsnGUiWRsD7tRXJ2Kyn/WT/r+ZY7faf5WbaafrKRWsREREREREuRES5ET5FlEYb45PokAAAAAAAAAAAAAAAAAAAAAAAAAAAAAAAC8zchLJF+mHpaPhzephVcR6w59dHxXY5OdlcmcnSVMiQwMV717Pdana5epDPTpNpxEMq1mUs2TsdHRIkr7pam7GRU9mPJidXz3lto7WtebfSnhdQduW6eYQjAAAAAAAAAAAAAAAAAAAAAAAAAAAAAAAAALzNyEskX6Yelo+HN6mFVxHrDn13N2YsvLXuvb/DgRfbmcmGaNT7S+Rz6O2tqfpqpTKXeRORYaJiRQN1U3ucuL5F7XL1lvp6VdOMRDqiMNibcpAAAAAAAAAAAAAAAAAAAAAAAAAAAAAAAAAAAXmbkJS5+0VlI6+aCWZy7OJr0WJEu2msqLi7qTDcaNXQjUnMsbVi3VuoKRrGoxiI1jUua1qXI1MkNtaRWMQy8MQubLMywYNlmMGDZZjBg2WYwYNlmMGDZZjBg2WYwYNlmMGDZZjBg2WYwYNlmMGDZZjBg2WYwYNlmMGDZZjBg2WYwYNlmMGDZZjBg2WYwYNlmMGDZZjBg2WYwYNlmMGDZZjBg2WYwYNlmMGDZZjBg2WYwYNlmMGDZZjBg2WYwYNlmMGH2iDBh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16" name="AutoShape 12" descr="data:image/jpeg;base64,/9j/4AAQSkZJRgABAQAAAQABAAD/2wCEAAkGBxQPEg8NDxIREA8SEA8PDxAQERAQDw0QFRQXFxQWFRUYKCggGBonHBQUITEhJykrLi4uFx8zOjMtOigtLi0BCgoKDg0OGxAQFiwfHCYsNywsLCwsNywsLCwsLCwsLCwsLCwsLCwsLCwsLCwsLCwsLCwsLCwsLCwsLCwsLCwsLP/AABEIALcBEwMBEQACEQEDEQH/xAAcAAEAAQUBAQAAAAAAAAAAAAAABwEDBAUGCAL/xABAEAABAwEEBQkFBgQHAAAAAAAAAQIDBAYRIWEHEhMxcwUWM0FRVJOxsiIyNXGhQlKBkcHRI2JyghQVQ2Oi0vH/xAAbAQEAAgMBAQAAAAAAAAAAAAAAAQUCAwQGB//EAC0RAQACAQIEBQQCAgMAAAAAAAABAhEDBAUhMVESE0FSkRQyNHEiYUKBFaGx/9oADAMBAAIRAxEAPwDfaYURZKRP9ub1MKriEzEw1W1JpeLV+7ujGopbsW7uzrQ5KXzHN7DhfH41o8rW5W7sVTY9PyxmFAAAAAAAAAAAAAAAAAAAAAAAAAAAAAAAAAAAVJHoWwHw6h4LfNS10vsh883/AOTf9uT0w9LR8Ob1MK/iHWFRr9EfFc0RnPJjT0qOxTBfopsrqY5S9Hwnj1tGfL1ucMFzbsF3m+JiXudLWprU8enOYUDbExPRQAAAAAAAAAAAAAAAAAAAAAAAAAAAAAAAAVJHoWwHw6h4LfNS10vsh883/wCTf9uT0w9LR8Ob1MK/iHWFRro9K1z845gTPh6viWFHb9/UplW0wsdhxPW2V/FWcx2a6aJW793b2nRW0S+g7HiGlu6eKnKfWFsyd8AAAAAAAAAAAAAAAAAAAAAAAAAAAAAAABUkehbAfDqHgt81LXS+yHzzf/k3/bk9MPS0fDm9TCv4h1hUa6PSuaAgAKOaipcpMThu2+vq6N/HScMGoptXFMU+qHRW+XuuF8e09zHh1f42/wDWOZvQf3EgZKBAAAAAAAAAAAAAAAAAAAAAAAAAAAACpI9C2A+HUPBb5qWul9kPnm//ACb/ALcnph6Wj4c3qYV/EOsKjXR6VzQEAAAE5InE5yxailvxb+XabaX7vVcL4/OnMaW46eksNU6txuy9rW0alYtSeSgZZ9FAAAAAAAAAAAAAAAAAAAAAAAAAAAAVJHoWwHw6h4LfNS10vsh883/5N/25PTD0tHw5vUwr+IdYVGuj0rmgIAAACJx6gZROYxK1PTo7Je02VvjktuGcW1dpbEzmvrDAkjVuC/8Apvi0TD3+z3mluaeLTn/Xq+CXWoAAAAAAAAAAAAAAAAAAAAAAAAAAFSR6FsB8OoeC3zUtdL7IfPN/+Tf9uT0w9LR8Ob1MK/iHWFRro9K5oCAAAXIIVe5kbUvc9zWNTtc5URPqpNYzOExGZJolY5zHYOa5zXJ2Ki3L5C0TE4lE8pwtkYI7Pl7Ecly4mUWw6dpu9fa2zSzAnp1bjvTtN9b+J77hvGtHd4rP8b+sLJmuuXooAAAAAAAAAAAAAAAAAAAAAAAAAKkj0LYD4dQ8Fvmpa6X2Q+eb/wDJv+3J6Yelo+HN6mFfxDrCo10elc0BAAAh1Gjmg21axyp7MLXTL80wb9XfQ69nTxakTLbp1zKzb6i2NdOiJc2TVmb/AHJ7X/JFMd1XF2OpHNzpzseoQAZUvak+Ks82HUUnW38U/Y30v3ex4Tx+tsaWvOP7YlxtetraLRmOcBJHPkoQkAAAAAAAAAAAAAAAAAAAAAAqSPQtgPh1DwW+alrpfZD55v8A8m/7cnph6Wj4c3qYV/EOsKjXR6VrQAAAQlPRTQalPLUqmMsmq3+hmHmri22VMVzLq0o5ZYmlqh9mmqk6ldA5fmms3ycRxHT5RMMdWEblW0QDAEASeizPTo7FMHfRTOt8dV5wzjWptcUtOasB7VRblS46KzEve6G609xWL0nL5Do6gSoEAAAAAAAAAAAAAAAAAAAAVJHoWwHw6h4LfNS10vsh883/AOTf9uT0w9LR8Ob1MK/iHWFRro9K1zulszSUFSrYalZYJlwa9JE2MmWKeyuR2aNNK3WW2vhl17tGlOu6WdPxjX9DrjYUmOrZ5NVl+jGL7NRKnzaxTGeH17nlQzZOX4uT2R8m0kclXURtbG1kbXK3XVyI7XciKjVTWVy5XlnpaHhphnWMN5aPkdK2B9M52perXNfdrarmqi3onX1mjW0Y1Iwm1cw49NF6d6Xwk/c4v+Pju1Rowqmi9O9O8Jv7j/j49ZPJhydo+S6alVYoqh1RMi3ORrWJGzJXX4rkhya2lSnKJa7ViPVpDmYAIznktyxo5Ll/PrQyraYduz4hq7TUzp/7j0YE0Ct+XUvadFbxL6Bw/iulvKZicW7LRktI/wC1AAAAAAAAAAAAAAAAAAAAAVJHoWwHw6h4LfNS10vsh883/wCTf9uT0w9LR8Ob1MK/iHWFRro9K70aBSB1tlbbyUl0M+tNT4Iif6sSfyqu9Ml/A7tDdTTlbm2U1O6U6DlKKoj28UjXx3Xq5Fu1e3W+7dmWtLV1OcN8Tno5eZsXKFZHKxlUsLqSdqzXVVNEr2vY6JzHorb8FkuXrQ6onEdUrHI9DVzbGJ1VVNmhbF/mU6StWN02qjnQQsu1b8faddgi4XquET4YjOEus5V5VipI9rO9GN3Jfi969iJ1qcmpq1048UsZtEdUXWmtvLV60UN8FOt6KiL/ABJE/mVNyZJ+alXr7ub8q8oc9r5nk5NDiawJAjqBlmceH0FS/BSYnDLS1LaU+Ok4lhVFLdi3FOzrQ311InlL2/C+PU1axp604t3Yv5G2Iy9NEzjOYwoQZgBmAGYAZgBmAGYAZgBmAkzAQZgBmAGYCTMBBmAGYCTMBBmFQZnr6PQtgPh1DwW+altpR/CHz3f/AJN/25PTD0tHw5vUwr+IdYVGuj0rmgIFQhJNheSHJyfWStS+WpjmZEl916Na5rd+CXuVcfkXWwriuZdOnGIb+j5Jq9mxX1ewmaxjWRQMjkpI9VERGu1015N2K3tyuLCbVy2MjkWklSSSeREh2mFRA1dpFJM1Go2eF+CtRWpcqKnUm65VWJmJHE6WKFWzQ1OOq9ix71VGubjh2Xov0KffUxOfRp1I9XCFe0wEAAAACURylvrMWXlr3Xt/hwIvtzORbs0Yn2nfQ6dDbTqTltrSZnKUaCyNHCxI0p4n3b3yMR73qu9VVS1poUrGFhG61ojwxecMjm5S91p/CYbPKr2ZfW7j3z8nNyk7rT+EweVXsfW7j3z8nNyk7rT+EweVXsfW7j3z8nNyk7rT+EweVXsfW7j3z8nNyk7rT+EweVXsfW7j3z8nNyk7rT+EweVXsfW7j3z8nNyk7rT+EweVXsfW7j3z8nNyl7rT+EweVXsfW7j3z8nNyk7rT+EweVXsfW7j3z8nNyl7rT+EweVXsfW7j3z8nNyk7rT+EweVXsfW7j3z8nNyk7rT+EweVXsfW7j3z8nNyk7rT+EweVXsfW7j3z8nNyk7rT+EweVXsfW7j3z8nNyk7rT+EweVXsfW7j3z8nNyk7rT+EweVXsfW7j3z8nNyl7rT+EweVXsfW7j3z8nNyk7rT+EwidKpO815/zn5bWlpmxsbHG1GMalzWtREa1MkN0YiGm17WnOUa6Yelo+HN6mFTxDrDm10elc0BAvUlO6V7IWJe57msb81UyrXM4TXnKeYmx0cDWuc2OKJjW6zl1WojUuvxL+sV0q5l1RyhHFqrevmvho1dFEi3LLulku7L/db9Sv197a04q021PRuLH27SXVp6xUbKtyMmW5rJexHfdd9FNu33ef43TS/duLf8nf4iiluS98V0zO32feu/tvN2604tp8mzUjkhcpHKEAAAqB3VkbBul1aisRWRYKyHFJJP6/uty3/Isdvs/Fzu2008pNghbG1GMRGsalzWtS5Gp2IhZxERGIb8YXCQJSAAAAAAAAAAAAAAAAAAABeZuQlki/TD0tHw5vUwquIdYc+uj0rmgIG9sjWRU0y1c+KQsVYo09+SV2DbskS/H5HTt5itvFLOuIW7R2jmrn3yrqxot8cLfcZ2Kv3nZqRra86k5Ra2ZaY52IB2dk7augRKWrvlplRWI9cXwtXC5fvN+qHfttziPDZspf0lyvKVOkUssTHI9jXrqOat6OZvat/wAlQ47xi0sLRzyxjBATyI5L9HSPme2GJjnyOW5rWpeq9v4ZmVKTacVhMRNpSpZKxDKXVnqLpajeib44flfvdmW232kVjN2+lMOxO1tAAAAAAAAAAAAAAAAAAAAAAAF5m5CWSL9MPS0fDm9TCq4h1hz66PSuaAgCcgQAACoFCcgQht7PWemrn6kSXRoqbSVyLs2J+q5J9Dfo6E3lnWsyl2ztnYaFmpEl716SV3vyL+iZIXGjoV045OmtYiG4Q34z1ZYAAAAAAAAAAAAAAAAAAAAAAAAC8zchLJF+mHpaPhzephVcQ6w59dHpXNAQAAAAAACYHYWSsQ+q1Z6i+Kn6m4pJOmXY3P8AI7dvtZtzltpp5SrRUjIGNiiYjI2pc1rcET9y2rStYw3xERyXzJkBAAAAAAAAAAAAAAAAAAAAAAAAAXmbkJZIv0w9LR8Ob1MKriHWHPro9K5oCAAAAAFyGFz3NYxqve5bmtal7nLkhlFbT0MTPJJlkbBti1aisRHy4K2HeyJepXfeXLcWm32mP5S6Kafh5u7QsMYhsVCQAAAAAAAAAAAAAAAAAAAAAAAAAALzNyEskX6Yelo+HN6mFVxDrDn10elc0BAAAgJ5DYci8jS1kmygbev2nrejIk7XL1fLept0tG2pOIZVrmUu2YsrFQNvamvOqXPmcmPyan2ULjR20af9umtIhvzolmAwAAAAAAAAAAAAAAAAAAAAAAAAAAAAvM3ISyRfph6Wj4c3qYVXEOsOfXR6VzQEABUn+kZ9HS2UsfLXKkj74qa/F6p7UuUaL6vM69Dazac2jk2108pa5L5NipY0hgYjGJ2b3L2uXeq5lvTTrSMVdFaRDMM4z6pAAAAAAAAAAAAAAAAAAAAAAAAAAAAAAF5m5CWSL9MPS0fDm9TCq4h1hz66PSuaAgVa1VVERFVVW5ERL1VexETeplFZsnGUiWRsD7tRXJ2Kyn/WT/r+ZY7faf5WbaafrKRWsREREREREuRES5ET5FlEYb45PokAAAAAAAAAAAAAAAAAAAAAAAAAAAAAAAC8zchLJF+mHpaPhzephVcR6w59dHxXY5OdlcmcnSVMiQwMV717Pdana5epDPTpNpxEMq1mUs2TsdHRIkr7pam7GRU9mPJidXz3lto7WtebfSnhdQduW6eYQjAAAAAAAAAAAAAAAAAAAAAAAAAAAAAAAAALzNyEskX6Yelo+HN6mFVxHrDn13N2YsvLXuvb/DgRfbmcmGaNT7S+Rz6O2tqfpqpTKXeRORYaJiRQN1U3ucuL5F7XL1lvp6VdOMRDqiMNibcpAAAAAAAAAAAAAAAAAAAAAAAAAAAAAAAAAAAXmbkJS5+0VlI6+aCWZy7OJr0WJEu2msqLi7qTDcaNXQjUnMsbVi3VuoKRrGoxiI1jUua1qXI1MkNtaRWMQy8MQubLMywYNlmMGDZZjBg2WYwYNlmMGDZZjBg2WYwYNlmMGDZZjBg2WYwYNlmMGDZZjBg2WYwYNlmMGDZZjBg2WYwYNlmMGDZZjBg2WYwYNlmMGDZZjBg2WYwYNlmMGDZZjBg2WYwYNlmMGDZZjBg2WYwYNlmMGDZZjBg2WYwYNlmMGH2iDBh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18" name="AutoShape 14" descr="data:image/jpeg;base64,/9j/4AAQSkZJRgABAQAAAQABAAD/2wCEAAkGBxQPEg8NDxIREA8SEA8PDxAQERAQDw0QFRQXFxQWFRUYKCggGBonHBQUITEhJykrLi4uFx8zOjMtOigtLi0BCgoKDg0OGxAQFiwfHCYsNywsLCwsNywsLCwsLCwsLCwsLCwsLCwsLCwsLCwsLCwsLCwsLCwsLCwsLCwsLCwsLP/AABEIALcBEwMBEQACEQEDEQH/xAAcAAEAAQUBAQAAAAAAAAAAAAAABwEDBAUGCAL/xABAEAABAwEEBQkFBgQHAAAAAAAAAQIDBAYRIWEHEhMxcwUWM0FRVJOxsiIyNXGhQlKBkcHRI2JyghQVQ2Oi0vH/xAAbAQEAAgMBAQAAAAAAAAAAAAAAAQUCAwQGB//EAC0RAQACAQIEBQQCAgMAAAAAAAABAhEDBAUhMVESE0FSkRQyNHEiYUKBFaGx/9oADAMBAAIRAxEAPwDfaYURZKRP9ub1MKriEzEw1W1JpeLV+7ujGopbsW7uzrQ5KXzHN7DhfH41o8rW5W7sVTY9PyxmFAAAAAAAAAAAAAAAAAAAAAAAAAAAAAAAAAAAVJHoWwHw6h4LfNS10vsh883/AOTf9uT0w9LR8Ob1MK/iHWFRr9EfFc0RnPJjT0qOxTBfopsrqY5S9Hwnj1tGfL1ucMFzbsF3m+JiXudLWprU8enOYUDbExPRQAAAAAAAAAAAAAAAAAAAAAAAAAAAAAAAAVJHoWwHw6h4LfNS10vsh883/wCTf9uT0w9LR8Ob1MK/iHWFRro9K1z845gTPh6viWFHb9/UplW0wsdhxPW2V/FWcx2a6aJW793b2nRW0S+g7HiGlu6eKnKfWFsyd8AAAAAAAAAAAAAAAAAAAAAAAAAAAAAAABUkehbAfDqHgt81LXS+yHzzf/k3/bk9MPS0fDm9TCv4h1hUa6PSuaAgAKOaipcpMThu2+vq6N/HScMGoptXFMU+qHRW+XuuF8e09zHh1f42/wDWOZvQf3EgZKBAAAAAAAAAAAAAAAAAAAAAAAAAAAACpI9C2A+HUPBb5qWul9kPnm//ACb/ALcnph6Wj4c3qYV/EOsKjXR6VzQEAAAE5InE5yxailvxb+XabaX7vVcL4/OnMaW46eksNU6txuy9rW0alYtSeSgZZ9FAAAAAAAAAAAAAAAAAAAAAAAAAAAAVJHoWwHw6h4LfNS10vsh883/5N/25PTD0tHw5vUwr+IdYVGuj0rmgIAAACJx6gZROYxK1PTo7Je02VvjktuGcW1dpbEzmvrDAkjVuC/8Apvi0TD3+z3mluaeLTn/Xq+CXWoAAAAAAAAAAAAAAAAAAAAAAAAAAFSR6FsB8OoeC3zUtdL7IfPN/+Tf9uT0w9LR8Ob1MK/iHWFRro9K5oCAAAXIIVe5kbUvc9zWNTtc5URPqpNYzOExGZJolY5zHYOa5zXJ2Ki3L5C0TE4lE8pwtkYI7Pl7Ecly4mUWw6dpu9fa2zSzAnp1bjvTtN9b+J77hvGtHd4rP8b+sLJmuuXooAAAAAAAAAAAAAAAAAAAAAAAAAKkj0LYD4dQ8Fvmpa6X2Q+eb/wDJv+3J6Yelo+HN6mFfxDrCo10elc0BAAAh1Gjmg21axyp7MLXTL80wb9XfQ69nTxakTLbp1zKzb6i2NdOiJc2TVmb/AHJ7X/JFMd1XF2OpHNzpzseoQAZUvak+Ks82HUUnW38U/Y30v3ex4Tx+tsaWvOP7YlxtetraLRmOcBJHPkoQkAAAAAAAAAAAAAAAAAAAAAAqSPQtgPh1DwW+alrpfZD55v8A8m/7cnph6Wj4c3qYV/EOsKjXR6VrQAAAQlPRTQalPLUqmMsmq3+hmHmri22VMVzLq0o5ZYmlqh9mmqk6ldA5fmms3ycRxHT5RMMdWEblW0QDAEASeizPTo7FMHfRTOt8dV5wzjWptcUtOasB7VRblS46KzEve6G609xWL0nL5Do6gSoEAAAAAAAAAAAAAAAAAAAAVJHoWwHw6h4LfNS10vsh883/AOTf9uT0w9LR8Ob1MK/iHWFRro9K1zulszSUFSrYalZYJlwa9JE2MmWKeyuR2aNNK3WW2vhl17tGlOu6WdPxjX9DrjYUmOrZ5NVl+jGL7NRKnzaxTGeH17nlQzZOX4uT2R8m0kclXURtbG1kbXK3XVyI7XciKjVTWVy5XlnpaHhphnWMN5aPkdK2B9M52perXNfdrarmqi3onX1mjW0Y1Iwm1cw49NF6d6Xwk/c4v+Pju1Rowqmi9O9O8Jv7j/j49ZPJhydo+S6alVYoqh1RMi3ORrWJGzJXX4rkhya2lSnKJa7ViPVpDmYAIznktyxo5Ll/PrQyraYduz4hq7TUzp/7j0YE0Ct+XUvadFbxL6Bw/iulvKZicW7LRktI/wC1AAAAAAAAAAAAAAAAAAAAAVJHoWwHw6h4LfNS10vsh883/wCTf9uT0w9LR8Ob1MK/iHWFRro9K70aBSB1tlbbyUl0M+tNT4Iif6sSfyqu9Ml/A7tDdTTlbm2U1O6U6DlKKoj28UjXx3Xq5Fu1e3W+7dmWtLV1OcN8Tno5eZsXKFZHKxlUsLqSdqzXVVNEr2vY6JzHorb8FkuXrQ6onEdUrHI9DVzbGJ1VVNmhbF/mU6StWN02qjnQQsu1b8faddgi4XquET4YjOEus5V5VipI9rO9GN3Jfi969iJ1qcmpq1048UsZtEdUXWmtvLV60UN8FOt6KiL/ABJE/mVNyZJ+alXr7ub8q8oc9r5nk5NDiawJAjqBlmceH0FS/BSYnDLS1LaU+Ok4lhVFLdi3FOzrQ311InlL2/C+PU1axp604t3Yv5G2Iy9NEzjOYwoQZgBmAGYAZgBmAGYAZgBmAkzAQZgBmAGYCTMBBmAGYCTMBBmFQZnr6PQtgPh1DwW+altpR/CHz3f/AJN/25PTD0tHw5vUwr+IdYVGuj0rmgIFQhJNheSHJyfWStS+WpjmZEl916Na5rd+CXuVcfkXWwriuZdOnGIb+j5Jq9mxX1ewmaxjWRQMjkpI9VERGu1015N2K3tyuLCbVy2MjkWklSSSeREh2mFRA1dpFJM1Go2eF+CtRWpcqKnUm65VWJmJHE6WKFWzQ1OOq9ix71VGubjh2Xov0KffUxOfRp1I9XCFe0wEAAAACURylvrMWXlr3Xt/hwIvtzORbs0Yn2nfQ6dDbTqTltrSZnKUaCyNHCxI0p4n3b3yMR73qu9VVS1poUrGFhG61ojwxecMjm5S91p/CYbPKr2ZfW7j3z8nNyk7rT+EweVXsfW7j3z8nNyk7rT+EweVXsfW7j3z8nNyk7rT+EweVXsfW7j3z8nNyk7rT+EweVXsfW7j3z8nNyk7rT+EweVXsfW7j3z8nNyk7rT+EweVXsfW7j3z8nNyl7rT+EweVXsfW7j3z8nNyk7rT+EweVXsfW7j3z8nNyl7rT+EweVXsfW7j3z8nNyk7rT+EweVXsfW7j3z8nNyk7rT+EweVXsfW7j3z8nNyk7rT+EweVXsfW7j3z8nNyk7rT+EweVXsfW7j3z8nNyk7rT+EweVXsfW7j3z8nNyk7rT+EweVXsfW7j3z8nNyl7rT+EweVXsfW7j3z8nNyk7rT+EwidKpO815/zn5bWlpmxsbHG1GMalzWtREa1MkN0YiGm17WnOUa6Yelo+HN6mFTxDrDm10elc0BAvUlO6V7IWJe57msb81UyrXM4TXnKeYmx0cDWuc2OKJjW6zl1WojUuvxL+sV0q5l1RyhHFqrevmvho1dFEi3LLulku7L/db9Sv197a04q021PRuLH27SXVp6xUbKtyMmW5rJexHfdd9FNu33ef43TS/duLf8nf4iiluS98V0zO32feu/tvN2604tp8mzUjkhcpHKEAAAqB3VkbBul1aisRWRYKyHFJJP6/uty3/Isdvs/Fzu2008pNghbG1GMRGsalzWtS5Gp2IhZxERGIb8YXCQJSAAAAAAAAAAAAAAAAAAABeZuQlki/TD0tHw5vUwquIdYc+uj0rmgIG9sjWRU0y1c+KQsVYo09+SV2DbskS/H5HTt5itvFLOuIW7R2jmrn3yrqxot8cLfcZ2Kv3nZqRra86k5Ra2ZaY52IB2dk7augRKWrvlplRWI9cXwtXC5fvN+qHfttziPDZspf0lyvKVOkUssTHI9jXrqOat6OZvat/wAlQ47xi0sLRzyxjBATyI5L9HSPme2GJjnyOW5rWpeq9v4ZmVKTacVhMRNpSpZKxDKXVnqLpajeib44flfvdmW232kVjN2+lMOxO1tAAAAAAAAAAAAAAAAAAAAAAAF5m5CWSL9MPS0fDm9TCq4h1hz66PSuaAgCcgQAACoFCcgQht7PWemrn6kSXRoqbSVyLs2J+q5J9Dfo6E3lnWsyl2ztnYaFmpEl716SV3vyL+iZIXGjoV045OmtYiG4Q34z1ZYAAAAAAAAAAAAAAAAAAAAAAAAC8zchLJF+mHpaPhzephVcQ6w59dHpXNAQAAAAAACYHYWSsQ+q1Z6i+Kn6m4pJOmXY3P8AI7dvtZtzltpp5SrRUjIGNiiYjI2pc1rcET9y2rStYw3xERyXzJkBAAAAAAAAAAAAAAAAAAAAAAAAAXmbkJZIv0w9LR8Ob1MKriHWHPro9K5oCAAAAAFyGFz3NYxqve5bmtal7nLkhlFbT0MTPJJlkbBti1aisRHy4K2HeyJepXfeXLcWm32mP5S6Kafh5u7QsMYhsVCQAAAAAAAAAAAAAAAAAAAAAAAAAALzNyEskX6Yelo+HN6mFVxDrDn10elc0BAAAgJ5DYci8jS1kmygbev2nrejIk7XL1fLept0tG2pOIZVrmUu2YsrFQNvamvOqXPmcmPyan2ULjR20af9umtIhvzolmAwAAAAAAAAAAAAAAAAAAAAAAAAAAAAvM3ISyRfph6Wj4c3qYVXEOsOfXR6VzQEABUn+kZ9HS2UsfLXKkj74qa/F6p7UuUaL6vM69Dazac2jk2108pa5L5NipY0hgYjGJ2b3L2uXeq5lvTTrSMVdFaRDMM4z6pAAAAAAAAAAAAAAAAAAAAAAAAAAAAAAF5m5CWSL9MPS0fDm9TCq4h1hz66PSuaAgVa1VVERFVVW5ERL1VexETeplFZsnGUiWRsD7tRXJ2Kyn/WT/r+ZY7faf5WbaafrKRWsREREREREuRES5ET5FlEYb45PokAAAAAAAAAAAAAAAAAAAAAAAAAAAAAAAC8zchLJF+mHpaPhzephVcR6w59dHxXY5OdlcmcnSVMiQwMV717Pdana5epDPTpNpxEMq1mUs2TsdHRIkr7pam7GRU9mPJidXz3lto7WtebfSnhdQduW6eYQjAAAAAAAAAAAAAAAAAAAAAAAAAAAAAAAAALzNyEskX6Yelo+HN6mFVxHrDn13N2YsvLXuvb/DgRfbmcmGaNT7S+Rz6O2tqfpqpTKXeRORYaJiRQN1U3ucuL5F7XL1lvp6VdOMRDqiMNibcpAAAAAAAAAAAAAAAAAAAAAAAAAAAAAAAAAAAXmbkJS5+0VlI6+aCWZy7OJr0WJEu2msqLi7qTDcaNXQjUnMsbVi3VuoKRrGoxiI1jUua1qXI1MkNtaRWMQy8MQubLMywYNlmMGDZZjBg2WYwYNlmMGDZZjBg2WYwYNlmMGDZZjBg2WYwYNlmMGDZZjBg2WYwYNlmMGDZZjBg2WYwYNlmMGDZZjBg2WYwYNlmMGDZZjBg2WYwYNlmMGDZZjBg2WYwYNlmMGDZZjBg2WYwYNlmMGDZZjBg2WYwYNlmMGH2iDBh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20" name="AutoShape 16" descr="data:image/jpeg;base64,/9j/4AAQSkZJRgABAQAAAQABAAD/2wCEAAkGBxQPEg8NDxIREA8SEA8PDxAQERAQDw0QFRQXFxQWFRUYKCggGBonHBQUITEhJykrLi4uFx8zOjMtOigtLi0BCgoKDg0OGxAQFiwfHCYsNywsLCwsNywsLCwsLCwsLCwsLCwsLCwsLCwsLCwsLCwsLCwsLCwsLCwsLCwsLCwsLP/AABEIALcBEwMBEQACEQEDEQH/xAAcAAEAAQUBAQAAAAAAAAAAAAAABwEDBAUGCAL/xABAEAABAwEEBQkFBgQHAAAAAAAAAQIDBAYRIWEHEhMxcwUWM0FRVJOxsiIyNXGhQlKBkcHRI2JyghQVQ2Oi0vH/xAAbAQEAAgMBAQAAAAAAAAAAAAAAAQUCAwQGB//EAC0RAQACAQIEBQQCAgMAAAAAAAABAhEDBAUhMVESE0FSkRQyNHEiYUKBFaGx/9oADAMBAAIRAxEAPwDfaYURZKRP9ub1MKriEzEw1W1JpeLV+7ujGopbsW7uzrQ5KXzHN7DhfH41o8rW5W7sVTY9PyxmFAAAAAAAAAAAAAAAAAAAAAAAAAAAAAAAAAAAVJHoWwHw6h4LfNS10vsh883/AOTf9uT0w9LR8Ob1MK/iHWFRr9EfFc0RnPJjT0qOxTBfopsrqY5S9Hwnj1tGfL1ucMFzbsF3m+JiXudLWprU8enOYUDbExPRQAAAAAAAAAAAAAAAAAAAAAAAAAAAAAAAAVJHoWwHw6h4LfNS10vsh883/wCTf9uT0w9LR8Ob1MK/iHWFRro9K1z845gTPh6viWFHb9/UplW0wsdhxPW2V/FWcx2a6aJW793b2nRW0S+g7HiGlu6eKnKfWFsyd8AAAAAAAAAAAAAAAAAAAAAAAAAAAAAAABUkehbAfDqHgt81LXS+yHzzf/k3/bk9MPS0fDm9TCv4h1hUa6PSuaAgAKOaipcpMThu2+vq6N/HScMGoptXFMU+qHRW+XuuF8e09zHh1f42/wDWOZvQf3EgZKBAAAAAAAAAAAAAAAAAAAAAAAAAAAACpI9C2A+HUPBb5qWul9kPnm//ACb/ALcnph6Wj4c3qYV/EOsKjXR6VzQEAAAE5InE5yxailvxb+XabaX7vVcL4/OnMaW46eksNU6txuy9rW0alYtSeSgZZ9FAAAAAAAAAAAAAAAAAAAAAAAAAAAAVJHoWwHw6h4LfNS10vsh883/5N/25PTD0tHw5vUwr+IdYVGuj0rmgIAAACJx6gZROYxK1PTo7Je02VvjktuGcW1dpbEzmvrDAkjVuC/8Apvi0TD3+z3mluaeLTn/Xq+CXWoAAAAAAAAAAAAAAAAAAAAAAAAAAFSR6FsB8OoeC3zUtdL7IfPN/+Tf9uT0w9LR8Ob1MK/iHWFRro9K5oCAAAXIIVe5kbUvc9zWNTtc5URPqpNYzOExGZJolY5zHYOa5zXJ2Ki3L5C0TE4lE8pwtkYI7Pl7Ecly4mUWw6dpu9fa2zSzAnp1bjvTtN9b+J77hvGtHd4rP8b+sLJmuuXooAAAAAAAAAAAAAAAAAAAAAAAAAKkj0LYD4dQ8Fvmpa6X2Q+eb/wDJv+3J6Yelo+HN6mFfxDrCo10elc0BAAAh1Gjmg21axyp7MLXTL80wb9XfQ69nTxakTLbp1zKzb6i2NdOiJc2TVmb/AHJ7X/JFMd1XF2OpHNzpzseoQAZUvak+Ks82HUUnW38U/Y30v3ex4Tx+tsaWvOP7YlxtetraLRmOcBJHPkoQkAAAAAAAAAAAAAAAAAAAAAAqSPQtgPh1DwW+alrpfZD55v8A8m/7cnph6Wj4c3qYV/EOsKjXR6VrQAAAQlPRTQalPLUqmMsmq3+hmHmri22VMVzLq0o5ZYmlqh9mmqk6ldA5fmms3ycRxHT5RMMdWEblW0QDAEASeizPTo7FMHfRTOt8dV5wzjWptcUtOasB7VRblS46KzEve6G609xWL0nL5Do6gSoEAAAAAAAAAAAAAAAAAAAAVJHoWwHw6h4LfNS10vsh883/AOTf9uT0w9LR8Ob1MK/iHWFRro9K1zulszSUFSrYalZYJlwa9JE2MmWKeyuR2aNNK3WW2vhl17tGlOu6WdPxjX9DrjYUmOrZ5NVl+jGL7NRKnzaxTGeH17nlQzZOX4uT2R8m0kclXURtbG1kbXK3XVyI7XciKjVTWVy5XlnpaHhphnWMN5aPkdK2B9M52perXNfdrarmqi3onX1mjW0Y1Iwm1cw49NF6d6Xwk/c4v+Pju1Rowqmi9O9O8Jv7j/j49ZPJhydo+S6alVYoqh1RMi3ORrWJGzJXX4rkhya2lSnKJa7ViPVpDmYAIznktyxo5Ll/PrQyraYduz4hq7TUzp/7j0YE0Ct+XUvadFbxL6Bw/iulvKZicW7LRktI/wC1AAAAAAAAAAAAAAAAAAAAAVJHoWwHw6h4LfNS10vsh883/wCTf9uT0w9LR8Ob1MK/iHWFRro9K70aBSB1tlbbyUl0M+tNT4Iif6sSfyqu9Ml/A7tDdTTlbm2U1O6U6DlKKoj28UjXx3Xq5Fu1e3W+7dmWtLV1OcN8Tno5eZsXKFZHKxlUsLqSdqzXVVNEr2vY6JzHorb8FkuXrQ6onEdUrHI9DVzbGJ1VVNmhbF/mU6StWN02qjnQQsu1b8faddgi4XquET4YjOEus5V5VipI9rO9GN3Jfi969iJ1qcmpq1048UsZtEdUXWmtvLV60UN8FOt6KiL/ABJE/mVNyZJ+alXr7ub8q8oc9r5nk5NDiawJAjqBlmceH0FS/BSYnDLS1LaU+Ok4lhVFLdi3FOzrQ311InlL2/C+PU1axp604t3Yv5G2Iy9NEzjOYwoQZgBmAGYAZgBmAGYAZgBmAkzAQZgBmAGYCTMBBmAGYCTMBBmFQZnr6PQtgPh1DwW+altpR/CHz3f/AJN/25PTD0tHw5vUwr+IdYVGuj0rmgIFQhJNheSHJyfWStS+WpjmZEl916Na5rd+CXuVcfkXWwriuZdOnGIb+j5Jq9mxX1ewmaxjWRQMjkpI9VERGu1015N2K3tyuLCbVy2MjkWklSSSeREh2mFRA1dpFJM1Go2eF+CtRWpcqKnUm65VWJmJHE6WKFWzQ1OOq9ix71VGubjh2Xov0KffUxOfRp1I9XCFe0wEAAAACURylvrMWXlr3Xt/hwIvtzORbs0Yn2nfQ6dDbTqTltrSZnKUaCyNHCxI0p4n3b3yMR73qu9VVS1poUrGFhG61ojwxecMjm5S91p/CYbPKr2ZfW7j3z8nNyk7rT+EweVXsfW7j3z8nNyk7rT+EweVXsfW7j3z8nNyk7rT+EweVXsfW7j3z8nNyk7rT+EweVXsfW7j3z8nNyk7rT+EweVXsfW7j3z8nNyk7rT+EweVXsfW7j3z8nNyl7rT+EweVXsfW7j3z8nNyk7rT+EweVXsfW7j3z8nNyl7rT+EweVXsfW7j3z8nNyk7rT+EweVXsfW7j3z8nNyk7rT+EweVXsfW7j3z8nNyk7rT+EweVXsfW7j3z8nNyk7rT+EweVXsfW7j3z8nNyk7rT+EweVXsfW7j3z8nNyk7rT+EweVXsfW7j3z8nNyl7rT+EweVXsfW7j3z8nNyk7rT+EwidKpO815/zn5bWlpmxsbHG1GMalzWtREa1MkN0YiGm17WnOUa6Yelo+HN6mFTxDrDm10elc0BAvUlO6V7IWJe57msb81UyrXM4TXnKeYmx0cDWuc2OKJjW6zl1WojUuvxL+sV0q5l1RyhHFqrevmvho1dFEi3LLulku7L/db9Sv197a04q021PRuLH27SXVp6xUbKtyMmW5rJexHfdd9FNu33ef43TS/duLf8nf4iiluS98V0zO32feu/tvN2604tp8mzUjkhcpHKEAAAqB3VkbBul1aisRWRYKyHFJJP6/uty3/Isdvs/Fzu2008pNghbG1GMRGsalzWtS5Gp2IhZxERGIb8YXCQJSAAAAAAAAAAAAAAAAAAABeZuQlki/TD0tHw5vUwquIdYc+uj0rmgIG9sjWRU0y1c+KQsVYo09+SV2DbskS/H5HTt5itvFLOuIW7R2jmrn3yrqxot8cLfcZ2Kv3nZqRra86k5Ra2ZaY52IB2dk7augRKWrvlplRWI9cXwtXC5fvN+qHfttziPDZspf0lyvKVOkUssTHI9jXrqOat6OZvat/wAlQ47xi0sLRzyxjBATyI5L9HSPme2GJjnyOW5rWpeq9v4ZmVKTacVhMRNpSpZKxDKXVnqLpajeib44flfvdmW232kVjN2+lMOxO1tAAAAAAAAAAAAAAAAAAAAAAAF5m5CWSL9MPS0fDm9TCq4h1hz66PSuaAgCcgQAACoFCcgQht7PWemrn6kSXRoqbSVyLs2J+q5J9Dfo6E3lnWsyl2ztnYaFmpEl716SV3vyL+iZIXGjoV045OmtYiG4Q34z1ZYAAAAAAAAAAAAAAAAAAAAAAAAC8zchLJF+mHpaPhzephVcQ6w59dHpXNAQAAAAAACYHYWSsQ+q1Z6i+Kn6m4pJOmXY3P8AI7dvtZtzltpp5SrRUjIGNiiYjI2pc1rcET9y2rStYw3xERyXzJkBAAAAAAAAAAAAAAAAAAAAAAAAAXmbkJZIv0w9LR8Ob1MKriHWHPro9K5oCAAAAAFyGFz3NYxqve5bmtal7nLkhlFbT0MTPJJlkbBti1aisRHy4K2HeyJepXfeXLcWm32mP5S6Kafh5u7QsMYhsVCQAAAAAAAAAAAAAAAAAAAAAAAAAALzNyEskX6Yelo+HN6mFVxDrDn10elc0BAAAgJ5DYci8jS1kmygbev2nrejIk7XL1fLept0tG2pOIZVrmUu2YsrFQNvamvOqXPmcmPyan2ULjR20af9umtIhvzolmAwAAAAAAAAAAAAAAAAAAAAAAAAAAAAvM3ISyRfph6Wj4c3qYVXEOsOfXR6VzQEABUn+kZ9HS2UsfLXKkj74qa/F6p7UuUaL6vM69Dazac2jk2108pa5L5NipY0hgYjGJ2b3L2uXeq5lvTTrSMVdFaRDMM4z6pAAAAAAAAAAAAAAAAAAAAAAAAAAAAAAF5m5CWSL9MPS0fDm9TCq4h1hz66PSuaAgVa1VVERFVVW5ERL1VexETeplFZsnGUiWRsD7tRXJ2Kyn/WT/r+ZY7faf5WbaafrKRWsREREREREuRES5ET5FlEYb45PokAAAAAAAAAAAAAAAAAAAAAAAAAAAAAAAC8zchLJF+mHpaPhzephVcR6w59dHxXY5OdlcmcnSVMiQwMV717Pdana5epDPTpNpxEMq1mUs2TsdHRIkr7pam7GRU9mPJidXz3lto7WtebfSnhdQduW6eYQjAAAAAAAAAAAAAAAAAAAAAAAAAAAAAAAAALzNyEskX6Yelo+HN6mFVxHrDn13N2YsvLXuvb/DgRfbmcmGaNT7S+Rz6O2tqfpqpTKXeRORYaJiRQN1U3ucuL5F7XL1lvp6VdOMRDqiMNibcpAAAAAAAAAAAAAAAAAAAAAAAAAAAAAAAAAAAXmbkJS5+0VlI6+aCWZy7OJr0WJEu2msqLi7qTDcaNXQjUnMsbVi3VuoKRrGoxiI1jUua1qXI1MkNtaRWMQy8MQubLMywYNlmMGDZZjBg2WYwYNlmMGDZZjBg2WYwYNlmMGDZZjBg2WYwYNlmMGDZZjBg2WYwYNlmMGDZZjBg2WYwYNlmMGDZZjBg2WYwYNlmMGDZZjBg2WYwYNlmMGDZZjBg2WYwYNlmMGDZZjBg2WYwYNlmMGDZZjBg2WYwYNlmMGH2iDBh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1521" name="Picture 17" descr="D:\índ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786190"/>
            <a:ext cx="2619375" cy="1743075"/>
          </a:xfrm>
          <a:prstGeom prst="rect">
            <a:avLst/>
          </a:prstGeom>
          <a:noFill/>
        </p:spPr>
      </p:pic>
      <p:sp>
        <p:nvSpPr>
          <p:cNvPr id="19" name="18 CuadroTexto"/>
          <p:cNvSpPr txBox="1"/>
          <p:nvPr/>
        </p:nvSpPr>
        <p:spPr>
          <a:xfrm>
            <a:off x="5500694" y="5500702"/>
            <a:ext cx="30003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ESTADO    TRUJILLO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3" name="AutoShape 19" descr="data:image/jpeg;base64,/9j/4AAQSkZJRgABAQAAAQABAAD/2wCEAAkGBxQTEhUUEhMWFRUXGBUUFhUXGBUXFRcXFRUWFhcYFhkYHCggGBolHBQUITEhJSksLi4uFx8zODMsNygtLisBCgoKDg0OGxAQGywhHx8tLCwsLCwsLCwsLCwsLCwsLCwsLCwsLCwsLCwsLCwsLCw3LCwsLCwsLCwsLCwsLCw3LP/AABEIALQAsgMBIgACEQEDEQH/xAAcAAABBQEBAQAAAAAAAAAAAAAAAwQFBgcBAgj/xAA/EAABAwIDBQYEBAIKAwEAAAABAAIRAwQSITEFBkFRYSIycYGRoRNSscEHFELRcvAVIzNTYoKSwuHxQ2OyJP/EABoBAAIDAQEAAAAAAAAAAAAAAAADAQIEBQb/xAAnEQACAwACAgIDAAEFAAAAAAAAAQIDEQQSITEFQRMiUWEGFCMycf/aAAwDAQACEQMRAD8A3FCEIAEIQgAQhCABC4SiUAC6m1e9ps772t8Tn6Jo/btIaFx8AVKi2BKIUR/TrPld7fugbcb8jvb91PSX8Al1xR7drs4hw8RkvVHbFBxwtqsJ5SAUdWGj5dXkOXVUAQhCAOoQuIA6hcC6gAQhCABCEIAELiJQB1eXOjXRQu8m81GzbNQy8js0we0f2HVU3ZO9z7mrNSA0nJo0H7qFJbhbpLNL7dbSjuNxHnoFB3lzVf3nEDkMgp23aHNTe5tQnwaX0UK42gUsyin9SkAmdauG6ZnlzT+7ZGnl5DQS7IBQt1th0/1UD/EdV52vduBGLyHhMqv3m1o7oCdCGiZWfwe13g9qpULj4qPrXlMZCSom4vCTyKaPqEp6rEubZP0t6q1H+xqOaPlJlvoclaNifihmG3VOJ/8AJTn3Yc/RZm9yRlUnRXL2iYzkj6S2btKlXYH0ajajTxaZjoeRTxfNOytq17erjt3ljuMaOHJw0IWy7r78MrhrK4+HVOU/oceh4HosNnGlHzHyh6vjuSeMuSF5BXpZhwIQhAAhCEACELhQAEqq75b1i1Hw6YD65EgHusB0c/7Dine9+8TbOjjJBe6RTbOp5noFh1/tN1RznOJLnGXE6k/zwWa+1x8L2a+Nx+77S9C19XdUcX1HGo45lx+yU2PdBtQEnKRpootzi5K0bYrGp9XrZ03UpLEjc9j7YY5gg4iMiUrcXoKzTdvaBZ2TorLVuHHQE+y63HsjYcjkUyqZKXV2dAmXxQJjvc+Kjn3TxySJrE6mFuUTC9Hddzc3HM6qo7ZIe6GtjmVM3DjnmT5KvX7j1jr/AMJ1YuSI2tTjjPhokCF6qPKRfUKfpB14STyvDiUlUqZHwSbbVBay0YtnSQIcCdYPQc1M7HuXOLqeLFpB46cOar5qkNgHUZgeqc0bpwIcDHgACCNCI8FgjypRn2RazjxsWNGr7j76EO/LXRgtyDjMxMCZzjrwWlsdIyWBDbQqPpl1LEXMDMcxicD2XTGRzLTzWh7jbyy78tVDmlshmPXLVs8YU2dJrtH3/ArU4Pq/RfULgK6s5oBCEIAEjdXDabS95DWtBc4nQACSSlVnf4tbZLaTLZhzqdqp0pt0H+Y+wKpOfVaMqrc5KKM73o26+9uHVTIZ3abflYNPM6lMre1lLW9CchnwUxa7GqOA0aOpC413Iz7PQ1UKKI+hbp9SpTk0Kf2bu6wd989AVMUrCkwQ1gHUkFc2zkaO/JGPgpVK3e10wdVcdl1cTO35Zr2bFpMzPScvonlvRaO9hHgfrKdxObKE0zNylCyGYQl9d02HJpPk4/ZMDfEnJh9CPqkt8NohlUNa0mOOPX0VfdtSodKY+v1K9xx5RtgpI8zbFxlhY6tdxGTfooi6dziPEKOdf3B0Een2TRzars8GfOQtMYYKfkXq1WTwPTED9Ei655Bg80g+k/8AUR6n7DJJHWMvKfuVMpKK1kJBWuHHL6JjVpuz1kxAjOAU+Nqx2Zc4HpmEr+UYdantyXEv5HeQ+DSIc0HYJM5HPzXrEco5HwkKbFmwiMYiQfPik37Lgdh7XCSc4GvgkflTL9iJFQhoMkEZ5Hrqp203mrMeDIeARmRJ7uGZ8I9AmN1s0wQGHTKDOf3SP9HvaT2SOInimxmvpkamj6D3E3mbfW4fljYcFRs5gjQ+BCsy+efw822bO9aHZU6pwP8APulfQjTOiuSekIQgDy4rCt47z8zd1an6cWFn8LOyPufNbFvLe/Bta1Ti1jo8SIHuVhlCY8FzufY1FJHV+Mq7Sch9ashS9Cjzn1UXayDopAVXFeenJs9Al4H7Kccz5r22p0KYsc75k4Y4gJDDqLVapju/VNDQe7h6krzVu3+CbvvKnzFWj2XojqNtp7JeZcRKq122qCRgZ5gT7lW998+IlV7arNXESeq9B8R8hKuXSb8HG+R4XZd0MKVK4OjmN8I/Ze3W9aM6/kA4/QKPqbWqDJjKY64ZKTO0K7tT6QF7BTTWnm2vODmpRd+p7v8ASR9U3xBvXxXugSe8SfEr1VoToVzOXyN/VDYJfYj+aXr4x5prVpFpgpZrdPE/RY8RoxC1s+deYj1SzgQXDk0FcFOMJ5n/AHJzcR8R/WmnxpXUU80U2RD6gaSYPIwZXplZwJbi0LmmYIgJPd4/17DwmPYrl04CtV/jkeYUqqHVNr7Ktfs1/gd1bfmASOIy8D4rb9yNomtaMLjL2jA7xbp7LH7q1caeOmMUUw+PAmfZXD8IdrB7qlOeAdHUZFNujCCUUmKq7uW/Rp6EISDRhU/xNqxZFvzPY33n7LMKVuRGS078SC34FLFp8UZc+y5VKhXbA7AK898tdKNiiv4eh+Lj/wALf+RlabNeeCd/kHDUKSp3scAnLbpp1C4MrpG+Vko/RCtpkLpaVNuYwhIOtW/N7Kqt0FevtELUYkHM6KafbM+Y+iTNNg5pitLqxP0Qxo9E1u7IkHJWU3LR+kJF18zkE2qdu7GIuyyLWSM5vLItPdSVChPBXPaRY8HuqvVLN36Y8ivb8TkWOjyjyfKrgrPA2fTaAATnyTZ7xwRUoOGoPFIOB8FnknJ6US068jiuvIhsc0iWmYHqvTxGuavHYrC3UdVnwWjw+q8Vqnby+TD9UgakoAl0DknyufpFei3WL2FbCRHOfqlrNwNUl/ivWzbUauIESlnVGF7v4Wx45yttPHfWMpP79P8A8Mtt0XJxSfr2S2z9pFuCD+kiOESp7ckNp7QpvYMPxMTXN4TBIhU9tm4PbB7MSVY93q0XltH95/tK28mMHS3NY16MNU2r4quWpm2whEoXEOwVP8R6OK3p5xFVvuCPuqraWcDMq67905sqrvkh/k0yfuqXs67a4ZOBXmPm4T7qUfWHe+MsylrfTHzLUdfZK/lYzOQ8yvdsWmcwU12k97mHDVDA3XmQuPRxLrX6G2clRfmQ+NsP+l00W65+4VabvJHYxycoEHNedr39dtMvLS0fxD6ars0/6etk12WHPs+QS9PScvq1NrDmBx4nyVPutvgZZqBftCq90NLiTwEknyUvuxsOpUqirVpYqcOOF0HEYIEt1yXoKf8AT1NK7WPTDP5O2SyIwud4i4GATGp4Dx5LzsKpUuq7WCQNSSMoGfur1Ruraj8QMt2sxgNfAjSYyOXFMbO4ptMBuBxdiJaBn4rbCmmtfrAzSttk/MiXuaAYxrQA6Ilzg3Plw4KJ+CyZDQJ5R9OCQ3wqh1Ls1Wt0jPMnlko/d1rsIJM+uSuovrpXSXrbPY7gP58lG3W7APdU6xOGOSnFFlMoV9u66mJlQl5RfpEBa1VoB4gphX3eY7kluDGxmZaQdIS9Ci7FA1iVfKm6ucjhmo6vsBzHFwzVVDHrLdv4QNlaGZf5DqkhSLqx7PHyCmg0jUQkqjsJJ+aPYJkuTFJLfQnwm2e6rg0dU/3R7V5bD/2T6NKiHkHMqyfhzQxX9PLJjXOPpAWezkSvt1ia4KLyJtMIXZXE3TTghfWoqU303aPa5h8HCFhWy933NL2EuDmktJBIzBhb6VnW99u6jd42d2sMUcMYgO+x81KgpPyWVjgnhWW7LvKUupVG8s8z7pjSo3tzUwN7RbM6Bgn5uHBaLZ7PqFkvIaSMhrHiOCbXVZ1CRTFMcZAIkjnAErbTZGCxQWmGyMpvXJlcO4zhTNWtcgYdAxpIBAmJMeyrW2LOuIHxTXaY0mQeRac1cLna73dh0NHITDvBRNV5L8QyI8k+u+e7LGRKtZ4KZRr1KTjhLmO4nQq3bs2t4aIrU67GMJdAce0cOR0HMqWaWPAD6YJ5xqpKlaNNMUy6GN0a3JTfy1Jf9fIV1OL9kNsC7fcOq0qoYHsbMgAlxnPPgIUjtK1p0gAWy0wTGXjnqk6WzBSeX0nESIdOYKitpbWLXQ9weOmfkQVla7y/QbuLySN1+SqNa00m5RlGkaZjMpana0xnSEA8tPJVK52ozUAeAaIUBtTb9b9FRzf4TH0VZ1zivJeOPwag2glm01h9TadV3eq1D4vcfuuMv6g0qPHg537pPcZ+M3QNXtqxShvDcs7teqOmIke5T+hvreNH9ri8WsJ9YR2QdGbAF5fbg8AsytvxCuQRibTcOORB9Qcle92N5GXbXEUajSyMebC3PkSQfZGphjQ8fslhGij7rdhr+mSsL7lrWEgZ8G5Anj9JTe82g1tIvB4aHUeKp+HsyjnFGe3WxnNc4DPCY6fzorn+EVh2q1U9KYPhqq1cXLm0nHVzjlzJf3R9Fqm5Oyvy9pTYR2iMTv4nZqHTGtlapdvJOIXYQoHHUy2lah7e6CW9pvMHpykJ6uFSBUTfh3EDISOOfPqmF9VaZBIEOLST80Ax7j1UF+Keya9vUbd0HODDk4N/8b570fK76hZyNu3GY+I7vYuuLnMa6ei0x8+RLiatV2SHtwxOeeeYURc2Zt6gpuc2pOkEYx0d1WfjeC6iBXeNeOefVJWu1qjDiD5OZJd2iSeJJzlT2I6mn03jPC4DOI4g8ui92j3SZOnH/hZtT3mrDXCTqCQJ8QeHgISjd7a3CJ8MlRlsNJuXEjXVRLtgMrGfiYZ1yn7qq2u+DpiqzGObSWn3JClf6etSJbUc13JwII9JCIzlB/qyXFP2WZm5to3ES97yAQGkhonnI4LNN7LOnTqEMmOGcq3Num1RPxS7h3vb6Kt7asQ+tTYXEYnNaXakAnPXoolZOXtlopRelSwpd1m8MFQscGHR8HCY5HRaPa3jWxRdSZXayQw1GNJwiBIkGMhMA8U7rbWpsYKdFjWtxAuoFjTSBb8vic9Aq/hkL/3cTLW2r57jvQq07L3DuHwazfhMMdo5zOgACtO096nlrA1opwMyDJPPyTq32u90GpJA/UDAHlxTFx39lHzE3kSCuvw6fTovqfEa5zc2gA4XDoTmD7J9ubQNKm9rgMbyCW8cPAHrqVI3O8DYwy5v+EZz48BKgH3YJnidAMv+oUxrSKSvbLptC3bWa0YsOFwdlkcuHpkQq/vLcEllJpgOjFHFo18olIVtohnYB7Wo4gE6+fFMzUfVwtaMVV5DWc4n6cU7FFaK3u8RObq7O/OXgkf1NE4nci6Ia3yyWwNCg90dhNtKDaf6z2nu5uOqnVilLXpvjHqsBCEKpYEIQgBC7tm1GOY9oc1wLXA6EFfPW/8AuzW2fWya59u+fh1Ae7/gfyI919GQmu0LGnWpup1WB7HZEEZf8KU8IaPk6pcZ5tcD5LzUrDnHitL323PqWZNSnTFSh88HEzo8fdUipdA/pafX90zSpH0K8mCfQylH4eM+Se07gaGmyEp+cb/dNP8APgjQIxgAgYuueS78RnE+4hSf5lvGi3zy+oXRcU4xfCYAP1ZRl1hV1f0nGRtu5odkTPMER9U8uKpxMhxPaHHjIXuhtOi7RtIHrE//ACvfxadRzcOEGco0kZ8FGpsH4TJkvDyQwacT/OSQq1c4Jj2PXySlvTc1sAgdQOfEpu+xc4Q505zOHOOS29lhy+j0btqlxxHu6f8ASl6dyWtYCJLoAb14E9U1FniyIJGmZgeidHZoc5rnEnDmBqMtPBS5kRr1je8JMl3ZAzlJW7ic26+yf/lJMTPOdE4whhFNjS+o7RjdfPoluf8ARsafpDKhTwQ6oMbtGMHE/dajuJuu6n/+m5g1nDsiMqbeAHJJ7m7l/DIuLqHVv0s/TTHTqr0s059mba61FAF1CFQaCEIQAIQhAAhCEAeKlMEQRI0MrOd7fwwZVJqWhFN5kmmSRTJ6R3StJXCEAfMG3dnVLWoGXNMsg6nFBHRxy8wm1FsHG08CGhozz44nHLxX0/fbPp1m4KrGvbycAfqqTtj8MqTs7d5pH5YBaqvSTEHUqkyQ3l2nOcfA5r3tAzSp08AdBzDZ8dQMpV52luBe03YgwVABqw5eYVf2wyuyWig5n+U6+IVHpKRUf6GqudkA3jhg+OsZqa2PaPYZeR0gfuo+o67c6GMewtMgyAPM8VL0rtzi0VNYEmQZPkmRZWcdRNMcveJNqVVvDM9JP2UhaWFep/Z29R3iMI90/sjL+NsSpjNOXVGtHbdhHr7Ke2duHeVI+I5lFp1jtOhW7Yu4VtQIc4GrU1xPz9AodmehiqKHsfY9xdmLen8KnxrVB2iOOERktG3Z3So2gkDHUPeqOzJPTkrAxgAgAAcgvSW22NUUjkLqEKCQQhCABCEIAEIQgAQhCABCEIAFyF1CAOQvL6YOoB8UIUANKmyqJ1pMP+UJNuwrYGRQp/6QhCkBxTsKTe7TYPBoTgBCEAdAXUIQAIQhAAhCEACEIQAIQh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25" name="AutoShape 21" descr="data:image/jpeg;base64,/9j/4AAQSkZJRgABAQAAAQABAAD/2wCEAAkGBxQTEhUUEhMWFRUXGBUUFhUXGBUXFRcXFRUWFhcYFhkYHCggGBolHBQUITEhJSksLi4uFx8zODMsNygtLisBCgoKDg0OGxAQGywhHx8tLCwsLCwsLCwsLCwsLCwsLCwsLCwsLCwsLCwsLCwsLCw3LCwsLCwsLCwsLCwsLCw3LP/AABEIALQAsgMBIgACEQEDEQH/xAAcAAABBQEBAQAAAAAAAAAAAAAAAwQFBgcBAgj/xAA/EAABAwIDBQYEBAIKAwEAAAABAAIRAwQSITEFBkFRYSIycYGRoRNSscEHFELRcvAVIzNTYoKSwuHxQ2OyJP/EABoBAAIDAQEAAAAAAAAAAAAAAAADAQIEBQb/xAAnEQACAwACAgIDAAEFAAAAAAAAAQIDEQQSITEFQRMiUWEGFCMycf/aAAwDAQACEQMRAD8A3FCEIAEIQgAQhCABC4SiUAC6m1e9ps772t8Tn6Jo/btIaFx8AVKi2BKIUR/TrPld7fugbcb8jvb91PSX8Al1xR7drs4hw8RkvVHbFBxwtqsJ5SAUdWGj5dXkOXVUAQhCAOoQuIA6hcC6gAQhCABCEIAELiJQB1eXOjXRQu8m81GzbNQy8js0we0f2HVU3ZO9z7mrNSA0nJo0H7qFJbhbpLNL7dbSjuNxHnoFB3lzVf3nEDkMgp23aHNTe5tQnwaX0UK42gUsyin9SkAmdauG6ZnlzT+7ZGnl5DQS7IBQt1th0/1UD/EdV52vduBGLyHhMqv3m1o7oCdCGiZWfwe13g9qpULj4qPrXlMZCSom4vCTyKaPqEp6rEubZP0t6q1H+xqOaPlJlvoclaNifihmG3VOJ/8AJTn3Yc/RZm9yRlUnRXL2iYzkj6S2btKlXYH0ajajTxaZjoeRTxfNOytq17erjt3ljuMaOHJw0IWy7r78MrhrK4+HVOU/oceh4HosNnGlHzHyh6vjuSeMuSF5BXpZhwIQhAAhCEACELhQAEqq75b1i1Hw6YD65EgHusB0c/7Dine9+8TbOjjJBe6RTbOp5noFh1/tN1RznOJLnGXE6k/zwWa+1x8L2a+Nx+77S9C19XdUcX1HGo45lx+yU2PdBtQEnKRpootzi5K0bYrGp9XrZ03UpLEjc9j7YY5gg4iMiUrcXoKzTdvaBZ2TorLVuHHQE+y63HsjYcjkUyqZKXV2dAmXxQJjvc+Kjn3TxySJrE6mFuUTC9Hddzc3HM6qo7ZIe6GtjmVM3DjnmT5KvX7j1jr/AMJ1YuSI2tTjjPhokCF6qPKRfUKfpB14STyvDiUlUqZHwSbbVBay0YtnSQIcCdYPQc1M7HuXOLqeLFpB46cOar5qkNgHUZgeqc0bpwIcDHgACCNCI8FgjypRn2RazjxsWNGr7j76EO/LXRgtyDjMxMCZzjrwWlsdIyWBDbQqPpl1LEXMDMcxicD2XTGRzLTzWh7jbyy78tVDmlshmPXLVs8YU2dJrtH3/ArU4Pq/RfULgK6s5oBCEIAEjdXDabS95DWtBc4nQACSSlVnf4tbZLaTLZhzqdqp0pt0H+Y+wKpOfVaMqrc5KKM73o26+9uHVTIZ3abflYNPM6lMre1lLW9CchnwUxa7GqOA0aOpC413Iz7PQ1UKKI+hbp9SpTk0Kf2bu6wd989AVMUrCkwQ1gHUkFc2zkaO/JGPgpVK3e10wdVcdl1cTO35Zr2bFpMzPScvonlvRaO9hHgfrKdxObKE0zNylCyGYQl9d02HJpPk4/ZMDfEnJh9CPqkt8NohlUNa0mOOPX0VfdtSodKY+v1K9xx5RtgpI8zbFxlhY6tdxGTfooi6dziPEKOdf3B0Een2TRzars8GfOQtMYYKfkXq1WTwPTED9Ei655Bg80g+k/8AUR6n7DJJHWMvKfuVMpKK1kJBWuHHL6JjVpuz1kxAjOAU+Nqx2Zc4HpmEr+UYdantyXEv5HeQ+DSIc0HYJM5HPzXrEco5HwkKbFmwiMYiQfPik37Lgdh7XCSc4GvgkflTL9iJFQhoMkEZ5Hrqp203mrMeDIeARmRJ7uGZ8I9AmN1s0wQGHTKDOf3SP9HvaT2SOInimxmvpkamj6D3E3mbfW4fljYcFRs5gjQ+BCsy+efw822bO9aHZU6pwP8APulfQjTOiuSekIQgDy4rCt47z8zd1an6cWFn8LOyPufNbFvLe/Bta1Ti1jo8SIHuVhlCY8FzufY1FJHV+Mq7Sch9ashS9Cjzn1UXayDopAVXFeenJs9Al4H7Kccz5r22p0KYsc75k4Y4gJDDqLVapju/VNDQe7h6krzVu3+CbvvKnzFWj2XojqNtp7JeZcRKq122qCRgZ5gT7lW998+IlV7arNXESeq9B8R8hKuXSb8HG+R4XZd0MKVK4OjmN8I/Ze3W9aM6/kA4/QKPqbWqDJjKY64ZKTO0K7tT6QF7BTTWnm2vODmpRd+p7v8ASR9U3xBvXxXugSe8SfEr1VoToVzOXyN/VDYJfYj+aXr4x5prVpFpgpZrdPE/RY8RoxC1s+deYj1SzgQXDk0FcFOMJ5n/AHJzcR8R/WmnxpXUU80U2RD6gaSYPIwZXplZwJbi0LmmYIgJPd4/17DwmPYrl04CtV/jkeYUqqHVNr7Ktfs1/gd1bfmASOIy8D4rb9yNomtaMLjL2jA7xbp7LH7q1caeOmMUUw+PAmfZXD8IdrB7qlOeAdHUZFNujCCUUmKq7uW/Rp6EISDRhU/xNqxZFvzPY33n7LMKVuRGS078SC34FLFp8UZc+y5VKhXbA7AK898tdKNiiv4eh+Lj/wALf+RlabNeeCd/kHDUKSp3scAnLbpp1C4MrpG+Vko/RCtpkLpaVNuYwhIOtW/N7Kqt0FevtELUYkHM6KafbM+Y+iTNNg5pitLqxP0Qxo9E1u7IkHJWU3LR+kJF18zkE2qdu7GIuyyLWSM5vLItPdSVChPBXPaRY8HuqvVLN36Y8ivb8TkWOjyjyfKrgrPA2fTaAATnyTZ7xwRUoOGoPFIOB8FnknJ6US068jiuvIhsc0iWmYHqvTxGuavHYrC3UdVnwWjw+q8Vqnby+TD9UgakoAl0DknyufpFei3WL2FbCRHOfqlrNwNUl/ivWzbUauIESlnVGF7v4Wx45yttPHfWMpP79P8A8Mtt0XJxSfr2S2z9pFuCD+kiOESp7ckNp7QpvYMPxMTXN4TBIhU9tm4PbB7MSVY93q0XltH95/tK28mMHS3NY16MNU2r4quWpm2whEoXEOwVP8R6OK3p5xFVvuCPuqraWcDMq67905sqrvkh/k0yfuqXs67a4ZOBXmPm4T7qUfWHe+MsylrfTHzLUdfZK/lYzOQ8yvdsWmcwU12k97mHDVDA3XmQuPRxLrX6G2clRfmQ+NsP+l00W65+4VabvJHYxycoEHNedr39dtMvLS0fxD6ars0/6etk12WHPs+QS9PScvq1NrDmBx4nyVPutvgZZqBftCq90NLiTwEknyUvuxsOpUqirVpYqcOOF0HEYIEt1yXoKf8AT1NK7WPTDP5O2SyIwud4i4GATGp4Dx5LzsKpUuq7WCQNSSMoGfur1Ruraj8QMt2sxgNfAjSYyOXFMbO4ptMBuBxdiJaBn4rbCmmtfrAzSttk/MiXuaAYxrQA6Ilzg3Plw4KJ+CyZDQJ5R9OCQ3wqh1Ls1Wt0jPMnlko/d1rsIJM+uSuovrpXSXrbPY7gP58lG3W7APdU6xOGOSnFFlMoV9u66mJlQl5RfpEBa1VoB4gphX3eY7kluDGxmZaQdIS9Ci7FA1iVfKm6ucjhmo6vsBzHFwzVVDHrLdv4QNlaGZf5DqkhSLqx7PHyCmg0jUQkqjsJJ+aPYJkuTFJLfQnwm2e6rg0dU/3R7V5bD/2T6NKiHkHMqyfhzQxX9PLJjXOPpAWezkSvt1ia4KLyJtMIXZXE3TTghfWoqU303aPa5h8HCFhWy933NL2EuDmktJBIzBhb6VnW99u6jd42d2sMUcMYgO+x81KgpPyWVjgnhWW7LvKUupVG8s8z7pjSo3tzUwN7RbM6Bgn5uHBaLZ7PqFkvIaSMhrHiOCbXVZ1CRTFMcZAIkjnAErbTZGCxQWmGyMpvXJlcO4zhTNWtcgYdAxpIBAmJMeyrW2LOuIHxTXaY0mQeRac1cLna73dh0NHITDvBRNV5L8QyI8k+u+e7LGRKtZ4KZRr1KTjhLmO4nQq3bs2t4aIrU67GMJdAce0cOR0HMqWaWPAD6YJ5xqpKlaNNMUy6GN0a3JTfy1Jf9fIV1OL9kNsC7fcOq0qoYHsbMgAlxnPPgIUjtK1p0gAWy0wTGXjnqk6WzBSeX0nESIdOYKitpbWLXQ9weOmfkQVla7y/QbuLySN1+SqNa00m5RlGkaZjMpana0xnSEA8tPJVK52ozUAeAaIUBtTb9b9FRzf4TH0VZ1zivJeOPwag2glm01h9TadV3eq1D4vcfuuMv6g0qPHg537pPcZ+M3QNXtqxShvDcs7teqOmIke5T+hvreNH9ri8WsJ9YR2QdGbAF5fbg8AsytvxCuQRibTcOORB9Qcle92N5GXbXEUajSyMebC3PkSQfZGphjQ8fslhGij7rdhr+mSsL7lrWEgZ8G5Anj9JTe82g1tIvB4aHUeKp+HsyjnFGe3WxnNc4DPCY6fzorn+EVh2q1U9KYPhqq1cXLm0nHVzjlzJf3R9Fqm5Oyvy9pTYR2iMTv4nZqHTGtlapdvJOIXYQoHHUy2lah7e6CW9pvMHpykJ6uFSBUTfh3EDISOOfPqmF9VaZBIEOLST80Ax7j1UF+Keya9vUbd0HODDk4N/8b570fK76hZyNu3GY+I7vYuuLnMa6ei0x8+RLiatV2SHtwxOeeeYURc2Zt6gpuc2pOkEYx0d1WfjeC6iBXeNeOefVJWu1qjDiD5OZJd2iSeJJzlT2I6mn03jPC4DOI4g8ui92j3SZOnH/hZtT3mrDXCTqCQJ8QeHgISjd7a3CJ8MlRlsNJuXEjXVRLtgMrGfiYZ1yn7qq2u+DpiqzGObSWn3JClf6etSJbUc13JwII9JCIzlB/qyXFP2WZm5to3ES97yAQGkhonnI4LNN7LOnTqEMmOGcq3Num1RPxS7h3vb6Kt7asQ+tTYXEYnNaXakAnPXoolZOXtlopRelSwpd1m8MFQscGHR8HCY5HRaPa3jWxRdSZXayQw1GNJwiBIkGMhMA8U7rbWpsYKdFjWtxAuoFjTSBb8vic9Aq/hkL/3cTLW2r57jvQq07L3DuHwazfhMMdo5zOgACtO096nlrA1opwMyDJPPyTq32u90GpJA/UDAHlxTFx39lHzE3kSCuvw6fTovqfEa5zc2gA4XDoTmD7J9ubQNKm9rgMbyCW8cPAHrqVI3O8DYwy5v+EZz48BKgH3YJnidAMv+oUxrSKSvbLptC3bWa0YsOFwdlkcuHpkQq/vLcEllJpgOjFHFo18olIVtohnYB7Wo4gE6+fFMzUfVwtaMVV5DWc4n6cU7FFaK3u8RObq7O/OXgkf1NE4nci6Ia3yyWwNCg90dhNtKDaf6z2nu5uOqnVilLXpvjHqsBCEKpYEIQgBC7tm1GOY9oc1wLXA6EFfPW/8AuzW2fWya59u+fh1Ae7/gfyI919GQmu0LGnWpup1WB7HZEEZf8KU8IaPk6pcZ5tcD5LzUrDnHitL323PqWZNSnTFSh88HEzo8fdUipdA/pafX90zSpH0K8mCfQylH4eM+Se07gaGmyEp+cb/dNP8APgjQIxgAgYuueS78RnE+4hSf5lvGi3zy+oXRcU4xfCYAP1ZRl1hV1f0nGRtu5odkTPMER9U8uKpxMhxPaHHjIXuhtOi7RtIHrE//ACvfxadRzcOEGco0kZ8FGpsH4TJkvDyQwacT/OSQq1c4Jj2PXySlvTc1sAgdQOfEpu+xc4Q505zOHOOS29lhy+j0btqlxxHu6f8ASl6dyWtYCJLoAb14E9U1FniyIJGmZgeidHZoc5rnEnDmBqMtPBS5kRr1je8JMl3ZAzlJW7ic26+yf/lJMTPOdE4whhFNjS+o7RjdfPoluf8ARsafpDKhTwQ6oMbtGMHE/dajuJuu6n/+m5g1nDsiMqbeAHJJ7m7l/DIuLqHVv0s/TTHTqr0s059mba61FAF1CFQaCEIQAIQhAAhCEAeKlMEQRI0MrOd7fwwZVJqWhFN5kmmSRTJ6R3StJXCEAfMG3dnVLWoGXNMsg6nFBHRxy8wm1FsHG08CGhozz44nHLxX0/fbPp1m4KrGvbycAfqqTtj8MqTs7d5pH5YBaqvSTEHUqkyQ3l2nOcfA5r3tAzSp08AdBzDZ8dQMpV52luBe03YgwVABqw5eYVf2wyuyWig5n+U6+IVHpKRUf6GqudkA3jhg+OsZqa2PaPYZeR0gfuo+o67c6GMewtMgyAPM8VL0rtzi0VNYEmQZPkmRZWcdRNMcveJNqVVvDM9JP2UhaWFep/Z29R3iMI90/sjL+NsSpjNOXVGtHbdhHr7Ke2duHeVI+I5lFp1jtOhW7Yu4VtQIc4GrU1xPz9AodmehiqKHsfY9xdmLen8KnxrVB2iOOERktG3Z3So2gkDHUPeqOzJPTkrAxgAgAAcgvSW22NUUjkLqEKCQQhCABCEIAEIQgAQhCABCEIAFyF1CAOQvL6YOoB8UIUANKmyqJ1pMP+UJNuwrYGRQp/6QhCkBxTsKTe7TYPBoTgBCEAdAXUIQAIQhAAhCEACEIQAIQh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27" name="AutoShape 23" descr="data:image/jpeg;base64,/9j/4AAQSkZJRgABAQAAAQABAAD/2wCEAAkGBxQTEhUUEhMWFRUXGBUUFhUXGBUXFRcXFRUWFhcYFhkYHCggGBolHBQUITEhJSksLi4uFx8zODMsNygtLisBCgoKDg0OGxAQGywhHx8tLCwsLCwsLCwsLCwsLCwsLCwsLCwsLCwsLCwsLCwsLCw3LCwsLCwsLCwsLCwsLCw3LP/AABEIALQAsgMBIgACEQEDEQH/xAAcAAABBQEBAQAAAAAAAAAAAAAAAwQFBgcBAgj/xAA/EAABAwIDBQYEBAIKAwEAAAABAAIRAwQSITEFBkFRYSIycYGRoRNSscEHFELRcvAVIzNTYoKSwuHxQ2OyJP/EABoBAAIDAQEAAAAAAAAAAAAAAAADAQIEBQb/xAAnEQACAwACAgIDAAEFAAAAAAAAAQIDEQQSITEFQRMiUWEGFCMycf/aAAwDAQACEQMRAD8A3FCEIAEIQgAQhCABC4SiUAC6m1e9ps772t8Tn6Jo/btIaFx8AVKi2BKIUR/TrPld7fugbcb8jvb91PSX8Al1xR7drs4hw8RkvVHbFBxwtqsJ5SAUdWGj5dXkOXVUAQhCAOoQuIA6hcC6gAQhCABCEIAELiJQB1eXOjXRQu8m81GzbNQy8js0we0f2HVU3ZO9z7mrNSA0nJo0H7qFJbhbpLNL7dbSjuNxHnoFB3lzVf3nEDkMgp23aHNTe5tQnwaX0UK42gUsyin9SkAmdauG6ZnlzT+7ZGnl5DQS7IBQt1th0/1UD/EdV52vduBGLyHhMqv3m1o7oCdCGiZWfwe13g9qpULj4qPrXlMZCSom4vCTyKaPqEp6rEubZP0t6q1H+xqOaPlJlvoclaNifihmG3VOJ/8AJTn3Yc/RZm9yRlUnRXL2iYzkj6S2btKlXYH0ajajTxaZjoeRTxfNOytq17erjt3ljuMaOHJw0IWy7r78MrhrK4+HVOU/oceh4HosNnGlHzHyh6vjuSeMuSF5BXpZhwIQhAAhCEACELhQAEqq75b1i1Hw6YD65EgHusB0c/7Dine9+8TbOjjJBe6RTbOp5noFh1/tN1RznOJLnGXE6k/zwWa+1x8L2a+Nx+77S9C19XdUcX1HGo45lx+yU2PdBtQEnKRpootzi5K0bYrGp9XrZ03UpLEjc9j7YY5gg4iMiUrcXoKzTdvaBZ2TorLVuHHQE+y63HsjYcjkUyqZKXV2dAmXxQJjvc+Kjn3TxySJrE6mFuUTC9Hddzc3HM6qo7ZIe6GtjmVM3DjnmT5KvX7j1jr/AMJ1YuSI2tTjjPhokCF6qPKRfUKfpB14STyvDiUlUqZHwSbbVBay0YtnSQIcCdYPQc1M7HuXOLqeLFpB46cOar5qkNgHUZgeqc0bpwIcDHgACCNCI8FgjypRn2RazjxsWNGr7j76EO/LXRgtyDjMxMCZzjrwWlsdIyWBDbQqPpl1LEXMDMcxicD2XTGRzLTzWh7jbyy78tVDmlshmPXLVs8YU2dJrtH3/ArU4Pq/RfULgK6s5oBCEIAEjdXDabS95DWtBc4nQACSSlVnf4tbZLaTLZhzqdqp0pt0H+Y+wKpOfVaMqrc5KKM73o26+9uHVTIZ3abflYNPM6lMre1lLW9CchnwUxa7GqOA0aOpC413Iz7PQ1UKKI+hbp9SpTk0Kf2bu6wd989AVMUrCkwQ1gHUkFc2zkaO/JGPgpVK3e10wdVcdl1cTO35Zr2bFpMzPScvonlvRaO9hHgfrKdxObKE0zNylCyGYQl9d02HJpPk4/ZMDfEnJh9CPqkt8NohlUNa0mOOPX0VfdtSodKY+v1K9xx5RtgpI8zbFxlhY6tdxGTfooi6dziPEKOdf3B0Een2TRzars8GfOQtMYYKfkXq1WTwPTED9Ei655Bg80g+k/8AUR6n7DJJHWMvKfuVMpKK1kJBWuHHL6JjVpuz1kxAjOAU+Nqx2Zc4HpmEr+UYdantyXEv5HeQ+DSIc0HYJM5HPzXrEco5HwkKbFmwiMYiQfPik37Lgdh7XCSc4GvgkflTL9iJFQhoMkEZ5Hrqp203mrMeDIeARmRJ7uGZ8I9AmN1s0wQGHTKDOf3SP9HvaT2SOInimxmvpkamj6D3E3mbfW4fljYcFRs5gjQ+BCsy+efw822bO9aHZU6pwP8APulfQjTOiuSekIQgDy4rCt47z8zd1an6cWFn8LOyPufNbFvLe/Bta1Ti1jo8SIHuVhlCY8FzufY1FJHV+Mq7Sch9ashS9Cjzn1UXayDopAVXFeenJs9Al4H7Kccz5r22p0KYsc75k4Y4gJDDqLVapju/VNDQe7h6krzVu3+CbvvKnzFWj2XojqNtp7JeZcRKq122qCRgZ5gT7lW998+IlV7arNXESeq9B8R8hKuXSb8HG+R4XZd0MKVK4OjmN8I/Ze3W9aM6/kA4/QKPqbWqDJjKY64ZKTO0K7tT6QF7BTTWnm2vODmpRd+p7v8ASR9U3xBvXxXugSe8SfEr1VoToVzOXyN/VDYJfYj+aXr4x5prVpFpgpZrdPE/RY8RoxC1s+deYj1SzgQXDk0FcFOMJ5n/AHJzcR8R/WmnxpXUU80U2RD6gaSYPIwZXplZwJbi0LmmYIgJPd4/17DwmPYrl04CtV/jkeYUqqHVNr7Ktfs1/gd1bfmASOIy8D4rb9yNomtaMLjL2jA7xbp7LH7q1caeOmMUUw+PAmfZXD8IdrB7qlOeAdHUZFNujCCUUmKq7uW/Rp6EISDRhU/xNqxZFvzPY33n7LMKVuRGS078SC34FLFp8UZc+y5VKhXbA7AK898tdKNiiv4eh+Lj/wALf+RlabNeeCd/kHDUKSp3scAnLbpp1C4MrpG+Vko/RCtpkLpaVNuYwhIOtW/N7Kqt0FevtELUYkHM6KafbM+Y+iTNNg5pitLqxP0Qxo9E1u7IkHJWU3LR+kJF18zkE2qdu7GIuyyLWSM5vLItPdSVChPBXPaRY8HuqvVLN36Y8ivb8TkWOjyjyfKrgrPA2fTaAATnyTZ7xwRUoOGoPFIOB8FnknJ6US068jiuvIhsc0iWmYHqvTxGuavHYrC3UdVnwWjw+q8Vqnby+TD9UgakoAl0DknyufpFei3WL2FbCRHOfqlrNwNUl/ivWzbUauIESlnVGF7v4Wx45yttPHfWMpP79P8A8Mtt0XJxSfr2S2z9pFuCD+kiOESp7ckNp7QpvYMPxMTXN4TBIhU9tm4PbB7MSVY93q0XltH95/tK28mMHS3NY16MNU2r4quWpm2whEoXEOwVP8R6OK3p5xFVvuCPuqraWcDMq67905sqrvkh/k0yfuqXs67a4ZOBXmPm4T7qUfWHe+MsylrfTHzLUdfZK/lYzOQ8yvdsWmcwU12k97mHDVDA3XmQuPRxLrX6G2clRfmQ+NsP+l00W65+4VabvJHYxycoEHNedr39dtMvLS0fxD6ars0/6etk12WHPs+QS9PScvq1NrDmBx4nyVPutvgZZqBftCq90NLiTwEknyUvuxsOpUqirVpYqcOOF0HEYIEt1yXoKf8AT1NK7WPTDP5O2SyIwud4i4GATGp4Dx5LzsKpUuq7WCQNSSMoGfur1Ruraj8QMt2sxgNfAjSYyOXFMbO4ptMBuBxdiJaBn4rbCmmtfrAzSttk/MiXuaAYxrQA6Ilzg3Plw4KJ+CyZDQJ5R9OCQ3wqh1Ls1Wt0jPMnlko/d1rsIJM+uSuovrpXSXrbPY7gP58lG3W7APdU6xOGOSnFFlMoV9u66mJlQl5RfpEBa1VoB4gphX3eY7kluDGxmZaQdIS9Ci7FA1iVfKm6ucjhmo6vsBzHFwzVVDHrLdv4QNlaGZf5DqkhSLqx7PHyCmg0jUQkqjsJJ+aPYJkuTFJLfQnwm2e6rg0dU/3R7V5bD/2T6NKiHkHMqyfhzQxX9PLJjXOPpAWezkSvt1ia4KLyJtMIXZXE3TTghfWoqU303aPa5h8HCFhWy933NL2EuDmktJBIzBhb6VnW99u6jd42d2sMUcMYgO+x81KgpPyWVjgnhWW7LvKUupVG8s8z7pjSo3tzUwN7RbM6Bgn5uHBaLZ7PqFkvIaSMhrHiOCbXVZ1CRTFMcZAIkjnAErbTZGCxQWmGyMpvXJlcO4zhTNWtcgYdAxpIBAmJMeyrW2LOuIHxTXaY0mQeRac1cLna73dh0NHITDvBRNV5L8QyI8k+u+e7LGRKtZ4KZRr1KTjhLmO4nQq3bs2t4aIrU67GMJdAce0cOR0HMqWaWPAD6YJ5xqpKlaNNMUy6GN0a3JTfy1Jf9fIV1OL9kNsC7fcOq0qoYHsbMgAlxnPPgIUjtK1p0gAWy0wTGXjnqk6WzBSeX0nESIdOYKitpbWLXQ9weOmfkQVla7y/QbuLySN1+SqNa00m5RlGkaZjMpana0xnSEA8tPJVK52ozUAeAaIUBtTb9b9FRzf4TH0VZ1zivJeOPwag2glm01h9TadV3eq1D4vcfuuMv6g0qPHg537pPcZ+M3QNXtqxShvDcs7teqOmIke5T+hvreNH9ri8WsJ9YR2QdGbAF5fbg8AsytvxCuQRibTcOORB9Qcle92N5GXbXEUajSyMebC3PkSQfZGphjQ8fslhGij7rdhr+mSsL7lrWEgZ8G5Anj9JTe82g1tIvB4aHUeKp+HsyjnFGe3WxnNc4DPCY6fzorn+EVh2q1U9KYPhqq1cXLm0nHVzjlzJf3R9Fqm5Oyvy9pTYR2iMTv4nZqHTGtlapdvJOIXYQoHHUy2lah7e6CW9pvMHpykJ6uFSBUTfh3EDISOOfPqmF9VaZBIEOLST80Ax7j1UF+Keya9vUbd0HODDk4N/8b570fK76hZyNu3GY+I7vYuuLnMa6ei0x8+RLiatV2SHtwxOeeeYURc2Zt6gpuc2pOkEYx0d1WfjeC6iBXeNeOefVJWu1qjDiD5OZJd2iSeJJzlT2I6mn03jPC4DOI4g8ui92j3SZOnH/hZtT3mrDXCTqCQJ8QeHgISjd7a3CJ8MlRlsNJuXEjXVRLtgMrGfiYZ1yn7qq2u+DpiqzGObSWn3JClf6etSJbUc13JwII9JCIzlB/qyXFP2WZm5to3ES97yAQGkhonnI4LNN7LOnTqEMmOGcq3Num1RPxS7h3vb6Kt7asQ+tTYXEYnNaXakAnPXoolZOXtlopRelSwpd1m8MFQscGHR8HCY5HRaPa3jWxRdSZXayQw1GNJwiBIkGMhMA8U7rbWpsYKdFjWtxAuoFjTSBb8vic9Aq/hkL/3cTLW2r57jvQq07L3DuHwazfhMMdo5zOgACtO096nlrA1opwMyDJPPyTq32u90GpJA/UDAHlxTFx39lHzE3kSCuvw6fTovqfEa5zc2gA4XDoTmD7J9ubQNKm9rgMbyCW8cPAHrqVI3O8DYwy5v+EZz48BKgH3YJnidAMv+oUxrSKSvbLptC3bWa0YsOFwdlkcuHpkQq/vLcEllJpgOjFHFo18olIVtohnYB7Wo4gE6+fFMzUfVwtaMVV5DWc4n6cU7FFaK3u8RObq7O/OXgkf1NE4nci6Ia3yyWwNCg90dhNtKDaf6z2nu5uOqnVilLXpvjHqsBCEKpYEIQgBC7tm1GOY9oc1wLXA6EFfPW/8AuzW2fWya59u+fh1Ae7/gfyI919GQmu0LGnWpup1WB7HZEEZf8KU8IaPk6pcZ5tcD5LzUrDnHitL323PqWZNSnTFSh88HEzo8fdUipdA/pafX90zSpH0K8mCfQylH4eM+Se07gaGmyEp+cb/dNP8APgjQIxgAgYuueS78RnE+4hSf5lvGi3zy+oXRcU4xfCYAP1ZRl1hV1f0nGRtu5odkTPMER9U8uKpxMhxPaHHjIXuhtOi7RtIHrE//ACvfxadRzcOEGco0kZ8FGpsH4TJkvDyQwacT/OSQq1c4Jj2PXySlvTc1sAgdQOfEpu+xc4Q505zOHOOS29lhy+j0btqlxxHu6f8ASl6dyWtYCJLoAb14E9U1FniyIJGmZgeidHZoc5rnEnDmBqMtPBS5kRr1je8JMl3ZAzlJW7ic26+yf/lJMTPOdE4whhFNjS+o7RjdfPoluf8ARsafpDKhTwQ6oMbtGMHE/dajuJuu6n/+m5g1nDsiMqbeAHJJ7m7l/DIuLqHVv0s/TTHTqr0s059mba61FAF1CFQaCEIQAIQhAAhCEAeKlMEQRI0MrOd7fwwZVJqWhFN5kmmSRTJ6R3StJXCEAfMG3dnVLWoGXNMsg6nFBHRxy8wm1FsHG08CGhozz44nHLxX0/fbPp1m4KrGvbycAfqqTtj8MqTs7d5pH5YBaqvSTEHUqkyQ3l2nOcfA5r3tAzSp08AdBzDZ8dQMpV52luBe03YgwVABqw5eYVf2wyuyWig5n+U6+IVHpKRUf6GqudkA3jhg+OsZqa2PaPYZeR0gfuo+o67c6GMewtMgyAPM8VL0rtzi0VNYEmQZPkmRZWcdRNMcveJNqVVvDM9JP2UhaWFep/Z29R3iMI90/sjL+NsSpjNOXVGtHbdhHr7Ke2duHeVI+I5lFp1jtOhW7Yu4VtQIc4GrU1xPz9AodmehiqKHsfY9xdmLen8KnxrVB2iOOERktG3Z3So2gkDHUPeqOzJPTkrAxgAgAAcgvSW22NUUjkLqEKCQQhCABCEIAEIQgAQhCABCEIAFyF1CAOQvL6YOoB8UIUANKmyqJ1pMP+UJNuwrYGRQp/6QhCkBxTsKTe7TYPBoTgBCEAdAXUIQAIQhAAhCEACEIQAIQh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1528" name="Picture 24" descr="D:\índi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1214422"/>
            <a:ext cx="1695450" cy="1714500"/>
          </a:xfrm>
          <a:prstGeom prst="rect">
            <a:avLst/>
          </a:prstGeom>
          <a:noFill/>
        </p:spPr>
      </p:pic>
      <p:sp>
        <p:nvSpPr>
          <p:cNvPr id="27" name="26 Llamada de nube"/>
          <p:cNvSpPr/>
          <p:nvPr/>
        </p:nvSpPr>
        <p:spPr>
          <a:xfrm>
            <a:off x="5929322" y="1357298"/>
            <a:ext cx="2357454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AMBIENTE</a:t>
            </a:r>
            <a:r>
              <a:rPr lang="es-ES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285720" y="1500174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Cambio Climático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7" grpId="0" animBg="1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recomendaciones</a:t>
            </a:r>
            <a:endParaRPr lang="es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1428736"/>
            <a:ext cx="800105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s-VE" b="1" dirty="0" smtClean="0">
                <a:latin typeface="Arial" pitchFamily="34" charset="0"/>
                <a:cs typeface="Arial" pitchFamily="34" charset="0"/>
              </a:rPr>
              <a:t>No riegues en las horas más calurosas del día. La evaporación es mayor y las gotas de agua que permanecen en las hojas o sobre los frutos concentran los rayos solares y pueden producir quemaduras.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endParaRPr lang="es-VE" b="1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es-VE" b="1" dirty="0" smtClean="0">
                <a:latin typeface="Arial" pitchFamily="34" charset="0"/>
                <a:cs typeface="Arial" pitchFamily="34" charset="0"/>
              </a:rPr>
              <a:t>La mejor hora para regar es el atardecer o temprano en la mañana.</a:t>
            </a:r>
          </a:p>
          <a:p>
            <a:pPr lvl="0">
              <a:lnSpc>
                <a:spcPct val="150000"/>
              </a:lnSpc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es-VE" b="1" dirty="0" smtClean="0">
                <a:latin typeface="Arial" pitchFamily="34" charset="0"/>
                <a:cs typeface="Arial" pitchFamily="34" charset="0"/>
              </a:rPr>
              <a:t>Observar frecuentemente los cultivos y estar atentos a cualquier cambio para evitar algún problema durante la cosecha.</a:t>
            </a:r>
          </a:p>
          <a:p>
            <a:pPr lvl="0">
              <a:lnSpc>
                <a:spcPct val="150000"/>
              </a:lnSpc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es-VE" b="1" dirty="0" smtClean="0">
                <a:latin typeface="Arial" pitchFamily="34" charset="0"/>
                <a:cs typeface="Arial" pitchFamily="34" charset="0"/>
              </a:rPr>
              <a:t>La inspección del producto almacenado y la limpieza de los almacenes efectuadas regularmente, ayudarán a reducir pérdidas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428992" y="5429264"/>
            <a:ext cx="51677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GRACIAS!!</a:t>
            </a:r>
            <a:endParaRPr lang="es-ES" sz="6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https://encrypted-tbn2.gstatic.com/images?q=tbn:ANd9GcSFU3PlWxVqLa2c9OlCj6Sw1FC8I9bTgFYfLnwhjmJrz3GnI0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7358114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Planteamiento del problema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 descr="lechu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714884"/>
            <a:ext cx="2238375" cy="1824036"/>
          </a:xfrm>
          <a:prstGeom prst="rect">
            <a:avLst/>
          </a:prstGeom>
        </p:spPr>
      </p:pic>
      <p:pic>
        <p:nvPicPr>
          <p:cNvPr id="7" name="6 Imagen" descr="cebolla en ra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4786322"/>
            <a:ext cx="2071702" cy="1785950"/>
          </a:xfrm>
          <a:prstGeom prst="rect">
            <a:avLst/>
          </a:prstGeom>
        </p:spPr>
      </p:pic>
      <p:pic>
        <p:nvPicPr>
          <p:cNvPr id="8" name="3 Marcador de contenido" descr="cilantro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000892" y="4786322"/>
            <a:ext cx="1857388" cy="1673600"/>
          </a:xfrm>
        </p:spPr>
      </p:pic>
      <p:sp>
        <p:nvSpPr>
          <p:cNvPr id="10" name="9 CuadroTexto"/>
          <p:cNvSpPr txBox="1"/>
          <p:nvPr/>
        </p:nvSpPr>
        <p:spPr>
          <a:xfrm>
            <a:off x="285720" y="2357430"/>
            <a:ext cx="17859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Arial" pitchFamily="34" charset="0"/>
                <a:cs typeface="Arial" pitchFamily="34" charset="0"/>
              </a:rPr>
              <a:t>?</a:t>
            </a:r>
            <a:endParaRPr lang="es-ES" sz="8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214414" y="1428736"/>
            <a:ext cx="685804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600" b="1" dirty="0" smtClean="0"/>
              <a:t>*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OPTIMIZAR EL TIEMPO DE CULTIVO CONSIDERANDO LOS FACTORES, AGUA, TEMPERATURA Y HUMEDAD EN LA PRODUCCION DE HORTALIZAS DEL SECTOR SAN Pablo DE VALERA EDO TRUJILLO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DETERMINAR LA FACTIBILIDAD DEL DISEÑO DE UN MODELO DE PROGRAMACION LINEAL PARA LA OPTIMIZACION DEL CULTIVO </a:t>
            </a:r>
          </a:p>
          <a:p>
            <a:pPr>
              <a:lnSpc>
                <a:spcPct val="150000"/>
              </a:lnSpc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* DISEÑAR EL MODELO DE PROGRAMACION LINEAL </a:t>
            </a: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PARA LA </a:t>
            </a:r>
            <a:r>
              <a:rPr lang="es-ES_tradnl" sz="1600" b="1" dirty="0" smtClean="0">
                <a:latin typeface="Arial" pitchFamily="34" charset="0"/>
                <a:cs typeface="Arial" pitchFamily="34" charset="0"/>
              </a:rPr>
              <a:t>OPTIMIZACIÓN DE PRODUCCIÓN DE </a:t>
            </a: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HORTALIZAS </a:t>
            </a:r>
            <a:r>
              <a:rPr lang="es-ES_tradnl" sz="1600" b="1" dirty="0" smtClean="0">
                <a:latin typeface="Arial" pitchFamily="34" charset="0"/>
                <a:cs typeface="Arial" pitchFamily="34" charset="0"/>
              </a:rPr>
              <a:t>EN E</a:t>
            </a: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L SECTOR SAN PABLO DE VALERA ESTADO TRUJILLO</a:t>
            </a:r>
            <a:endParaRPr lang="es-ES" sz="1600" b="1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Objetivos de la investigación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24" y="1643050"/>
            <a:ext cx="7315200" cy="2769989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VE" sz="24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 GENERAL:</a:t>
            </a:r>
          </a:p>
          <a:p>
            <a:pPr>
              <a:defRPr/>
            </a:pPr>
            <a:endParaRPr lang="es-VE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Diseñar </a:t>
            </a:r>
            <a:r>
              <a:rPr lang="es-VE" sz="2400" b="1" dirty="0">
                <a:latin typeface="Arial" pitchFamily="34" charset="0"/>
                <a:cs typeface="Arial" pitchFamily="34" charset="0"/>
              </a:rPr>
              <a:t>un modelo programación lineal para la  producción de hortalizas del sector San Pablo de Valera  estado Trujillo.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s://encrypted-tbn3.gstatic.com/images?q=tbn:ANd9GcQh1LWwQMUr0u_VR-9I4ZCu_ndN7hQKZJ1TMCwVCBF96AU62Xr8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572008"/>
            <a:ext cx="2266950" cy="2019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Objetivos de la investigación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357298"/>
            <a:ext cx="7858180" cy="6463308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VE" sz="24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OBJETIVOS ESPECIFICOS</a:t>
            </a:r>
            <a:r>
              <a:rPr lang="es-VE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s-VE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es-AR" sz="2400" b="1" dirty="0">
                <a:latin typeface="Arial" pitchFamily="34" charset="0"/>
                <a:cs typeface="Arial" pitchFamily="34" charset="0"/>
              </a:rPr>
              <a:t>Analizar los factores  climáticos en la producción de hortalizas en el sector San Pablo de Valera estado Trujillo.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es-AR" sz="2400" b="1" dirty="0">
                <a:latin typeface="Arial" pitchFamily="34" charset="0"/>
                <a:cs typeface="Arial" pitchFamily="34" charset="0"/>
              </a:rPr>
              <a:t>Identificar el tiempo de cultivo en la producción de hortalizas en el sector San Pablo de Valera estado Trujillo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es-AR" sz="2400" b="1" dirty="0">
                <a:latin typeface="Arial" pitchFamily="34" charset="0"/>
                <a:cs typeface="Arial" pitchFamily="34" charset="0"/>
              </a:rPr>
              <a:t>Diseñar</a:t>
            </a:r>
            <a:r>
              <a:rPr lang="es-VE" sz="2400" b="1" dirty="0">
                <a:latin typeface="Arial" pitchFamily="34" charset="0"/>
                <a:cs typeface="Arial" pitchFamily="34" charset="0"/>
              </a:rPr>
              <a:t> un modelo de programación lineal para la optimización de producción de hortalizas en el sector San Pablo de Valera  estado Trujillo.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VE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VE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Justificación de investigación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1500174"/>
            <a:ext cx="3214710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ASPECTO </a:t>
            </a:r>
          </a:p>
          <a:p>
            <a:pPr algn="ctr"/>
            <a:r>
              <a:rPr lang="es-ES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TEÓRICO</a:t>
            </a:r>
          </a:p>
          <a:p>
            <a:pPr algn="ctr"/>
            <a:r>
              <a:rPr lang="es-E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Profundiza el tiempo de cultivo para su mejor manejo y aprovechamiento </a:t>
            </a:r>
          </a:p>
          <a:p>
            <a:pPr algn="ctr"/>
            <a:endParaRPr lang="es-E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7488" y="1643050"/>
            <a:ext cx="2928958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PRACTICO</a:t>
            </a:r>
          </a:p>
          <a:p>
            <a:pPr algn="ctr"/>
            <a:r>
              <a:rPr lang="es-ES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Permite la construcción de un plan optimizado</a:t>
            </a:r>
            <a:endParaRPr lang="es-ES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https://encrypted-tbn0.gstatic.com/images?q=tbn:ANd9GcRQwDvE7Psj8Mnq9Riw_NZkFchzHIcjgnLUYC7sRgKDZ6DwiQiS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286388"/>
            <a:ext cx="1785935" cy="1285884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5715008" y="1428736"/>
            <a:ext cx="292895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ASPECTO METODOLOGICO</a:t>
            </a:r>
          </a:p>
          <a:p>
            <a:pPr algn="ctr"/>
            <a:r>
              <a:rPr lang="es-E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Optimiza los tiempos de cultivo </a:t>
            </a:r>
            <a:endParaRPr lang="es-ES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85918" y="3714752"/>
            <a:ext cx="428628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EN LO SOCIAL</a:t>
            </a:r>
          </a:p>
          <a:p>
            <a:pPr algn="ctr"/>
            <a:r>
              <a:rPr lang="es-E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Resuelve problemas y mejora debilidades </a:t>
            </a:r>
            <a:endParaRPr lang="es-ES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000232" y="5072074"/>
            <a:ext cx="414340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CIENTIFICA TECNICA</a:t>
            </a:r>
          </a:p>
          <a:p>
            <a:pPr algn="ctr"/>
            <a:r>
              <a:rPr lang="es-E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Podrá ser utilizado por otros investigadores </a:t>
            </a:r>
            <a:endParaRPr lang="es-ES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  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Marco teórico 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Group 119"/>
          <p:cNvGraphicFramePr>
            <a:graphicFrameLocks noGrp="1"/>
          </p:cNvGraphicFramePr>
          <p:nvPr/>
        </p:nvGraphicFramePr>
        <p:xfrm>
          <a:off x="428596" y="1500174"/>
          <a:ext cx="8383615" cy="4987240"/>
        </p:xfrm>
        <a:graphic>
          <a:graphicData uri="http://schemas.openxmlformats.org/drawingml/2006/table">
            <a:tbl>
              <a:tblPr/>
              <a:tblGrid>
                <a:gridCol w="1440084"/>
                <a:gridCol w="2764301"/>
                <a:gridCol w="4179230"/>
              </a:tblGrid>
              <a:tr h="293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TEORIA</a:t>
                      </a:r>
                    </a:p>
                  </a:txBody>
                  <a:tcPr marL="91438" marR="9143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</a:p>
                  </a:txBody>
                  <a:tcPr marL="91438" marR="9143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APORTE</a:t>
                      </a:r>
                    </a:p>
                  </a:txBody>
                  <a:tcPr marL="91438" marR="9143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0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VE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“</a:t>
                      </a:r>
                      <a:r>
                        <a:rPr kumimoji="0" lang="es-ES_tradnl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Producción optimizada de cultivos</a:t>
                      </a:r>
                      <a:r>
                        <a:rPr kumimoji="0" lang="es-VE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”</a:t>
                      </a:r>
                      <a:endParaRPr lang="es-VE" sz="14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Casadiego 2012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Producción Optimizada de los Cultivos en el Invernadero en el Sector Loma de Bonilla del Municipio Carache Estado Trujillo</a:t>
                      </a:r>
                    </a:p>
                  </a:txBody>
                  <a:tcPr marL="91438" marR="9143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VE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s-E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VE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significativo por cuanto manifiesta la necesidad del uso de factores climáticos de forma eficiente a fin de lograr la mayor optimización de las cosechas en rubros amigables con las condiciones según la época del año en que se cultiven. </a:t>
                      </a:r>
                      <a:endParaRPr lang="es-ES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6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Programación Lineal Entera Mixta</a:t>
                      </a:r>
                    </a:p>
                  </a:txBody>
                  <a:tcPr marL="91438" marR="9143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Galindo, Mario (2008). </a:t>
                      </a:r>
                      <a:r>
                        <a:rPr lang="es-ES" sz="16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Producción de alimentos apoyada con programación lineal. </a:t>
                      </a:r>
                      <a:r>
                        <a:rPr lang="es-E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Trabajo de investigación no publicado. Universidad Rafael Landivar. Guatemala.</a:t>
                      </a:r>
                      <a:endParaRPr lang="es-ES" sz="16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Utilización de la técnica de programación lineal, la cual contribuye a fortalecer los procesos de producción de hortalizas.</a:t>
                      </a:r>
                      <a:endParaRPr lang="es-ES" sz="16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266828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Operacionalizacion de variable</a:t>
            </a:r>
            <a:r>
              <a:rPr lang="es-ES" b="1" dirty="0" smtClean="0"/>
              <a:t> </a:t>
            </a:r>
            <a:r>
              <a:rPr lang="es-VE" sz="2200" b="1" dirty="0" smtClean="0">
                <a:latin typeface="Arial" pitchFamily="34" charset="0"/>
                <a:cs typeface="Arial" pitchFamily="34" charset="0"/>
              </a:rPr>
              <a:t>Objetivo general: Proponer un modelo de programación lineal  para la  producción de hortalizas en el sector San Pablo de Valera  estado Trujillo</a:t>
            </a:r>
            <a:endParaRPr lang="es-ES" sz="2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8596" y="2143116"/>
          <a:ext cx="8001056" cy="4244843"/>
        </p:xfrm>
        <a:graphic>
          <a:graphicData uri="http://schemas.openxmlformats.org/drawingml/2006/table">
            <a:tbl>
              <a:tblPr/>
              <a:tblGrid>
                <a:gridCol w="1952100"/>
                <a:gridCol w="1510116"/>
                <a:gridCol w="1576222"/>
                <a:gridCol w="2158925"/>
                <a:gridCol w="80369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000" b="1" dirty="0">
                          <a:latin typeface="Arial"/>
                          <a:ea typeface="Times New Roman"/>
                          <a:cs typeface="Times New Roman"/>
                        </a:rPr>
                        <a:t>Objetivos específicos</a:t>
                      </a:r>
                      <a:endParaRPr lang="es-E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Variable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Dimensiones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Indicadores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Ítems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91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latin typeface="Arial"/>
                          <a:ea typeface="Times New Roman"/>
                          <a:cs typeface="Times New Roman"/>
                        </a:rPr>
                        <a:t>Identificar el tiempo de cultivo en la producción de hortalizas en </a:t>
                      </a: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l sector San Pablo de Valera estado Trujillo</a:t>
                      </a:r>
                      <a:r>
                        <a:rPr lang="es-AR" sz="1000" b="1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Optimización del tiempo de producción de hortalizas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Tiempo de 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Producción 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₋"/>
                      </a:pP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Meses del año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₋"/>
                      </a:pP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Kilogramos /meses del año 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191"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Analizar </a:t>
                      </a:r>
                      <a:r>
                        <a:rPr lang="es-AR" sz="1000" b="1">
                          <a:latin typeface="Arial"/>
                          <a:ea typeface="Times New Roman"/>
                          <a:cs typeface="Times New Roman"/>
                        </a:rPr>
                        <a:t>los factores  climáticos en la producción de hortalizas en </a:t>
                      </a: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l sector San Pablo de Valera estado Trujillo</a:t>
                      </a:r>
                      <a:r>
                        <a:rPr lang="es-AR" sz="1000" b="1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VE" sz="1000" b="1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Factores climáticos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"/>
                        <a:buChar char="₋"/>
                      </a:pP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Agua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"/>
                        <a:buChar char="₋"/>
                      </a:pP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Temperatura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alibri"/>
                        <a:buChar char="₋"/>
                      </a:pPr>
                      <a:r>
                        <a:rPr lang="es-VE" sz="1000" b="1">
                          <a:latin typeface="Arial"/>
                          <a:ea typeface="Times New Roman"/>
                          <a:cs typeface="Times New Roman"/>
                        </a:rPr>
                        <a:t>Humedad</a:t>
                      </a: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201"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latin typeface="Arial"/>
                          <a:ea typeface="Times New Roman"/>
                          <a:cs typeface="Times New Roman"/>
                        </a:rPr>
                        <a:t>Diseñar</a:t>
                      </a:r>
                      <a:r>
                        <a:rPr lang="es-VE" sz="1000" b="1" dirty="0">
                          <a:latin typeface="Arial"/>
                          <a:ea typeface="Times New Roman"/>
                          <a:cs typeface="Times New Roman"/>
                        </a:rPr>
                        <a:t> un modelo de programación lineal para la optimización del tiempo de producción de hortalizas en el sector San Pablo de Valera  estado Trujillo.</a:t>
                      </a:r>
                      <a:endParaRPr lang="es-E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     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marco Metodológico 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071538" y="1397000"/>
          <a:ext cx="48577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Flecha derecha"/>
          <p:cNvSpPr/>
          <p:nvPr/>
        </p:nvSpPr>
        <p:spPr>
          <a:xfrm>
            <a:off x="5357818" y="2071678"/>
            <a:ext cx="714380" cy="428628"/>
          </a:xfrm>
          <a:prstGeom prst="rightArrow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5357818" y="4000504"/>
            <a:ext cx="714380" cy="428628"/>
          </a:xfrm>
          <a:prstGeom prst="rightArrow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6357950" y="1857364"/>
            <a:ext cx="2428892" cy="7078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Campo </a:t>
            </a:r>
          </a:p>
          <a:p>
            <a:pPr algn="ctr"/>
            <a:r>
              <a:rPr lang="es-E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Hurtado (2007)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286512" y="3929066"/>
            <a:ext cx="2428892" cy="40011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Descriptiva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923</TotalTime>
  <Words>1046</Words>
  <Application>Microsoft Office PowerPoint</Application>
  <PresentationFormat>Presentación en pantalla (4:3)</PresentationFormat>
  <Paragraphs>210</Paragraphs>
  <Slides>21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Viajes</vt:lpstr>
      <vt:lpstr>MODELO DE PROGRAMACIÓN LINEAL PARA LA OPTIMIZACIÓN DE PRODUCCIÓN DEL CULTIVO DE HORTALIZAS EN EL SECTOR SAN PABLO DE VALERA ESTADO TRUJILLO </vt:lpstr>
      <vt:lpstr>Planteamiento del problema</vt:lpstr>
      <vt:lpstr>Planteamiento del problema</vt:lpstr>
      <vt:lpstr>Objetivos de la investigación</vt:lpstr>
      <vt:lpstr>Objetivos de la investigación</vt:lpstr>
      <vt:lpstr>Justificación de investigación</vt:lpstr>
      <vt:lpstr>   Marco teórico </vt:lpstr>
      <vt:lpstr>Operacionalizacion de variable Objetivo general: Proponer un modelo de programación lineal  para la  producción de hortalizas en el sector San Pablo de Valera  estado Trujillo</vt:lpstr>
      <vt:lpstr>      marco Metodológico </vt:lpstr>
      <vt:lpstr>      marco Metodológico </vt:lpstr>
      <vt:lpstr>     análisis de los resultados</vt:lpstr>
      <vt:lpstr> análisis de los resultados</vt:lpstr>
      <vt:lpstr>     análisis de los resultados</vt:lpstr>
      <vt:lpstr>análisis de los resultados</vt:lpstr>
      <vt:lpstr>análisis de los resultados</vt:lpstr>
      <vt:lpstr>análisis de los resultados</vt:lpstr>
      <vt:lpstr> Conclusiones </vt:lpstr>
      <vt:lpstr> Conclusiones</vt:lpstr>
      <vt:lpstr>    recomendaciones</vt:lpstr>
      <vt:lpstr> recomendaciones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PROGRAMACIÓN LINEAL PARA LA OPTIMIZACIÓN DE PRODUCCIÓN DEL CULTIVO DE HORTALIZAS EN EL SECTOR SAN PABLO DE VALERA ESTADO TRUJILLO</dc:title>
  <dc:creator>SAEZ</dc:creator>
  <cp:lastModifiedBy>Usuario</cp:lastModifiedBy>
  <cp:revision>91</cp:revision>
  <dcterms:created xsi:type="dcterms:W3CDTF">2014-06-26T12:46:32Z</dcterms:created>
  <dcterms:modified xsi:type="dcterms:W3CDTF">2014-11-29T14:35:40Z</dcterms:modified>
</cp:coreProperties>
</file>