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534" y="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1064F94-19E5-4547-B287-5A33795B2A6D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431CBD-2448-4C3A-9F86-63D81A31B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786842" cy="428625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2800" b="1" dirty="0" smtClean="0"/>
              <a:t> </a:t>
            </a:r>
            <a:br>
              <a:rPr lang="es-ES" sz="2800" b="1" dirty="0" smtClean="0"/>
            </a:br>
            <a:r>
              <a:rPr lang="es-ES" sz="2800" b="1" dirty="0" smtClean="0"/>
              <a:t>    </a:t>
            </a: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REPUBLICA BOLIVARIANA DE VENEZUELA</a:t>
            </a:r>
            <a:br>
              <a:rPr lang="es-ES" sz="1800" b="1" dirty="0" smtClean="0">
                <a:latin typeface="Arial" pitchFamily="34" charset="0"/>
                <a:cs typeface="Arial" pitchFamily="34" charset="0"/>
              </a:rPr>
            </a:b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UNIVERSIDAD VALLE DEL MOMBOY</a:t>
            </a:r>
            <a:br>
              <a:rPr lang="es-ES" sz="1800" b="1" dirty="0" smtClean="0">
                <a:latin typeface="Arial" pitchFamily="34" charset="0"/>
                <a:cs typeface="Arial" pitchFamily="34" charset="0"/>
              </a:rPr>
            </a:b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FACULTAD DE INGENIERIA</a:t>
            </a:r>
            <a:br>
              <a:rPr lang="es-ES" sz="1800" b="1" dirty="0" smtClean="0">
                <a:latin typeface="Arial" pitchFamily="34" charset="0"/>
                <a:cs typeface="Arial" pitchFamily="34" charset="0"/>
              </a:rPr>
            </a:b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CARVAJAL-ESTADO TRUJILLO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MODELO DE SISTEMA VIABLE ORGANIZACIONAL PARA LA CAJA DE AHORRO DE LA UNIVERSIDAD VALLE DEL MOMBPOY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(CATRUVM).</a:t>
            </a: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00232" y="4500570"/>
            <a:ext cx="7143768" cy="17526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				Autor: José Baptista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				C.I: 25303728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				Tutor: Iván Pérez 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		Abril-2018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2 Imagen" descr="logo-uv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253340" cy="12236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57167"/>
            <a:ext cx="7772400" cy="928694"/>
          </a:xfrm>
        </p:spPr>
        <p:txBody>
          <a:bodyPr/>
          <a:lstStyle/>
          <a:p>
            <a:pPr algn="ctr"/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Aplicación del Modelo de Sistemas Viable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85720" y="335756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de Implementación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285984" y="3643314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i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928802"/>
            <a:ext cx="5426502" cy="39026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00043"/>
            <a:ext cx="7772400" cy="857256"/>
          </a:xfrm>
        </p:spPr>
        <p:txBody>
          <a:bodyPr/>
          <a:lstStyle/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Aplicación del Modelo de Sistemas Viable</a:t>
            </a:r>
            <a:endParaRPr lang="es-ES" sz="2800" dirty="0"/>
          </a:p>
        </p:txBody>
      </p:sp>
      <p:pic>
        <p:nvPicPr>
          <p:cNvPr id="4" name="3 Imagen" descr="Coordinac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143116"/>
            <a:ext cx="5004574" cy="431816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42910" y="307181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de Coordinación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2786050" y="3429000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67"/>
            <a:ext cx="7772400" cy="785818"/>
          </a:xfrm>
        </p:spPr>
        <p:txBody>
          <a:bodyPr/>
          <a:lstStyle/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Aplicación del Modelo de Sistemas Viable</a:t>
            </a:r>
            <a:endParaRPr lang="es-ES" sz="2800" dirty="0"/>
          </a:p>
        </p:txBody>
      </p:sp>
      <p:pic>
        <p:nvPicPr>
          <p:cNvPr id="4" name="3 Imagen" descr="Cont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143116"/>
            <a:ext cx="5924981" cy="34290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5720" y="342900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de Control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000232" y="3714752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428605"/>
            <a:ext cx="7772400" cy="928694"/>
          </a:xfrm>
        </p:spPr>
        <p:txBody>
          <a:bodyPr/>
          <a:lstStyle/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Aplicación del Modelo de Sistemas Viable</a:t>
            </a:r>
            <a:endParaRPr lang="es-ES" sz="2800" dirty="0"/>
          </a:p>
        </p:txBody>
      </p:sp>
      <p:pic>
        <p:nvPicPr>
          <p:cNvPr id="4" name="3 Imagen" descr="Inteligenc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6311" y="2143116"/>
            <a:ext cx="5887689" cy="321965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5720" y="3214686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de Inteligencia 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071670" y="3714752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428605"/>
            <a:ext cx="7772400" cy="928694"/>
          </a:xfrm>
        </p:spPr>
        <p:txBody>
          <a:bodyPr/>
          <a:lstStyle/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Aplicación del Modelo de Sistemas Viable</a:t>
            </a:r>
            <a:endParaRPr lang="es-ES" sz="2800" dirty="0"/>
          </a:p>
        </p:txBody>
      </p:sp>
      <p:pic>
        <p:nvPicPr>
          <p:cNvPr id="4" name="3 Imagen" descr="Polit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596" y="2143116"/>
            <a:ext cx="5265890" cy="325771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596" y="292893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de Política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428860" y="3143248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1000132"/>
          </a:xfrm>
        </p:spPr>
        <p:txBody>
          <a:bodyPr/>
          <a:lstStyle/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Aplicación del Modelo de Sistemas Viable</a:t>
            </a:r>
            <a:endParaRPr lang="es-ES" sz="2800" dirty="0"/>
          </a:p>
        </p:txBody>
      </p:sp>
      <p:pic>
        <p:nvPicPr>
          <p:cNvPr id="4" name="3 Imagen" descr="Mode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85860"/>
            <a:ext cx="6000792" cy="54025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85729"/>
            <a:ext cx="7772400" cy="1071570"/>
          </a:xfrm>
        </p:spPr>
        <p:txBody>
          <a:bodyPr/>
          <a:lstStyle/>
          <a:p>
            <a:pPr algn="ctr"/>
            <a:r>
              <a:rPr lang="es-ES_tradnl" dirty="0" smtClean="0"/>
              <a:t>Conclusiones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48" y="1571612"/>
            <a:ext cx="7780365" cy="464347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Falta de organización</a:t>
            </a:r>
          </a:p>
          <a:p>
            <a:pPr>
              <a:buFont typeface="Arial" pitchFamily="34" charset="0"/>
              <a:buChar char="•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Falta de comunicación </a:t>
            </a:r>
          </a:p>
          <a:p>
            <a:pPr>
              <a:buFont typeface="Arial" pitchFamily="34" charset="0"/>
              <a:buChar char="•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Poca resolución de problemas a nivel económico</a:t>
            </a:r>
          </a:p>
          <a:p>
            <a:pPr>
              <a:buFont typeface="Arial" pitchFamily="34" charset="0"/>
              <a:buChar char="•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No cumple las expectativas en el ámbito de convenios</a:t>
            </a:r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4" name="3 Imagen" descr="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6098" y="4048122"/>
            <a:ext cx="2247902" cy="2809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00043"/>
            <a:ext cx="7772400" cy="1000132"/>
          </a:xfrm>
        </p:spPr>
        <p:txBody>
          <a:bodyPr/>
          <a:lstStyle/>
          <a:p>
            <a:pPr algn="ctr"/>
            <a:r>
              <a:rPr lang="es-ES_tradnl" dirty="0" smtClean="0"/>
              <a:t>Recomendaciones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5785" y="1714488"/>
            <a:ext cx="7708927" cy="42862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Establecer mas contacto</a:t>
            </a:r>
          </a:p>
          <a:p>
            <a:pPr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Realizar más y mejores convenios con empresas </a:t>
            </a:r>
          </a:p>
          <a:p>
            <a:pPr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Promover a la inclusión de mas asociados</a:t>
            </a:r>
          </a:p>
          <a:p>
            <a:pPr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Realizar una asociación de consumo </a:t>
            </a:r>
          </a:p>
          <a:p>
            <a:pPr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Realizar reuniones constantes</a:t>
            </a:r>
          </a:p>
          <a:p>
            <a:pPr>
              <a:buFont typeface="Arial" pitchFamily="34" charset="0"/>
              <a:buChar char="•"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Implementar este trabajo de grado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Bombil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560991"/>
            <a:ext cx="3643306" cy="2297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epositphotos_42058809-stock-photo-writing-a-thank-you-n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362075"/>
          </a:xfrm>
        </p:spPr>
        <p:txBody>
          <a:bodyPr/>
          <a:lstStyle/>
          <a:p>
            <a:r>
              <a:rPr lang="es-ES_tradnl" dirty="0" smtClean="0"/>
              <a:t>Planteamiento del Problema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2357430"/>
            <a:ext cx="7772400" cy="4214842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	¿Que es una Caja de Ahorro?</a:t>
            </a:r>
          </a:p>
          <a:p>
            <a:r>
              <a:rPr lang="es-ES_tradnl" dirty="0" smtClean="0"/>
              <a:t>	</a:t>
            </a:r>
          </a:p>
          <a:p>
            <a:r>
              <a:rPr lang="es-ES_tradnl" dirty="0" smtClean="0"/>
              <a:t>	¿Qué funciones Cumple una Caja</a:t>
            </a:r>
          </a:p>
          <a:p>
            <a:r>
              <a:rPr lang="es-ES_tradnl" dirty="0" smtClean="0"/>
              <a:t>	de Ahorro?</a:t>
            </a:r>
          </a:p>
          <a:p>
            <a:endParaRPr lang="es-ES_tradnl" dirty="0" smtClean="0"/>
          </a:p>
          <a:p>
            <a:r>
              <a:rPr lang="es-ES_tradnl" dirty="0" smtClean="0"/>
              <a:t>	¿Que papel cumplen los socios?</a:t>
            </a:r>
          </a:p>
          <a:p>
            <a:r>
              <a:rPr lang="es-ES_tradnl" dirty="0" smtClean="0"/>
              <a:t>	</a:t>
            </a:r>
          </a:p>
          <a:p>
            <a:r>
              <a:rPr lang="es-ES_tradnl" dirty="0" smtClean="0"/>
              <a:t>	¿Cuáles son sus orígenes?</a:t>
            </a:r>
          </a:p>
          <a:p>
            <a:endParaRPr lang="es-ES_tradnl" dirty="0" smtClean="0"/>
          </a:p>
          <a:p>
            <a:r>
              <a:rPr lang="es-ES_tradnl" dirty="0" smtClean="0"/>
              <a:t>	¿Quién regula las Cajas de Ahorro?</a:t>
            </a:r>
          </a:p>
          <a:p>
            <a:endParaRPr lang="es-ES_tradnl" dirty="0" smtClean="0"/>
          </a:p>
          <a:p>
            <a:r>
              <a:rPr lang="es-ES_tradnl" dirty="0" smtClean="0"/>
              <a:t>		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5" name="4 Imagen" descr="1309-06-CajasAhor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286256"/>
            <a:ext cx="3786182" cy="1872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2400" cy="1362075"/>
          </a:xfrm>
        </p:spPr>
        <p:txBody>
          <a:bodyPr/>
          <a:lstStyle/>
          <a:p>
            <a:pPr algn="ctr"/>
            <a:r>
              <a:rPr lang="es-ES_tradnl" dirty="0" smtClean="0"/>
              <a:t>Planteamiento del Problema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714612" y="2428868"/>
            <a:ext cx="6143668" cy="3071834"/>
          </a:xfrm>
        </p:spPr>
        <p:txBody>
          <a:bodyPr>
            <a:normAutofit lnSpcReduction="10000"/>
          </a:bodyPr>
          <a:lstStyle/>
          <a:p>
            <a:pPr algn="ctr"/>
            <a:endParaRPr lang="es-ES_tradnl" sz="1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900" b="1" dirty="0" smtClean="0">
                <a:latin typeface="Arial" pitchFamily="34" charset="0"/>
                <a:cs typeface="Arial" pitchFamily="34" charset="0"/>
              </a:rPr>
              <a:t>¿Será importante realizar convenios con empresas privadas?</a:t>
            </a:r>
            <a:endParaRPr lang="es-ES" sz="1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_tradnl" sz="1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900" b="1" dirty="0" smtClean="0">
                <a:latin typeface="Arial" pitchFamily="34" charset="0"/>
                <a:cs typeface="Arial" pitchFamily="34" charset="0"/>
              </a:rPr>
              <a:t>¿Será importante que la caja de ahorro de la Universidad Valle del Momboy ofrezca otros beneficios a sus asociados?</a:t>
            </a:r>
          </a:p>
          <a:p>
            <a:pPr algn="ctr"/>
            <a:endParaRPr lang="es-ES_tradnl" sz="1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900" b="1" dirty="0" smtClean="0">
                <a:latin typeface="Arial" pitchFamily="34" charset="0"/>
                <a:cs typeface="Arial" pitchFamily="34" charset="0"/>
              </a:rPr>
              <a:t>¿Se debe aumentar el número de socios de la caja de ahorros?</a:t>
            </a:r>
            <a:endParaRPr lang="es-ES" sz="1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pic>
        <p:nvPicPr>
          <p:cNvPr id="4" name="3 Imagen" descr="preguntas-e1467076648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4620"/>
            <a:ext cx="285752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00043"/>
            <a:ext cx="7772400" cy="928693"/>
          </a:xfrm>
        </p:spPr>
        <p:txBody>
          <a:bodyPr/>
          <a:lstStyle/>
          <a:p>
            <a:pPr algn="ctr"/>
            <a:r>
              <a:rPr lang="es-ES_tradnl" dirty="0" smtClean="0"/>
              <a:t>Objetivos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48" y="1500174"/>
            <a:ext cx="7780365" cy="4929222"/>
          </a:xfrm>
        </p:spPr>
        <p:txBody>
          <a:bodyPr>
            <a:normAutofit lnSpcReduction="10000"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Objetivo General: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800" dirty="0" smtClean="0"/>
              <a:t>Proponer un Modelo de Sistema viable para  la Caja de Ahorro de la Universidad Valle del Momboy (CATRUVM), con el fin de optimizar sus funciones administrativas y beneficios.</a:t>
            </a:r>
          </a:p>
          <a:p>
            <a:endParaRPr lang="es-ES_tradnl" sz="1800" dirty="0" smtClean="0"/>
          </a:p>
          <a:p>
            <a:r>
              <a:rPr lang="es-ES_tradnl" sz="1800" b="1" dirty="0" smtClean="0"/>
              <a:t>Objetivos Específicos: </a:t>
            </a:r>
            <a:endParaRPr lang="es-ES" sz="1800" dirty="0" smtClean="0"/>
          </a:p>
          <a:p>
            <a:r>
              <a:rPr lang="es-ES_tradnl" sz="1800" dirty="0" smtClean="0"/>
              <a:t>Analizar los procesos administrativos que lleva la Caja de Ahorro de la Universidad Valle del Momboy.</a:t>
            </a:r>
            <a:endParaRPr lang="es-ES" sz="1800" dirty="0" smtClean="0"/>
          </a:p>
          <a:p>
            <a:endParaRPr lang="es-ES_tradnl" sz="1800" dirty="0" smtClean="0"/>
          </a:p>
          <a:p>
            <a:r>
              <a:rPr lang="es-ES_tradnl" sz="1800" dirty="0" smtClean="0"/>
              <a:t>Desarrollar </a:t>
            </a:r>
            <a:r>
              <a:rPr lang="es-ES" sz="1800" dirty="0" smtClean="0"/>
              <a:t>las cinco funciones esenciales para la viabilidad de </a:t>
            </a:r>
            <a:r>
              <a:rPr lang="es-ES_tradnl" sz="1800" dirty="0" smtClean="0"/>
              <a:t>CATRUVM</a:t>
            </a:r>
            <a:r>
              <a:rPr lang="es-ES" sz="1800" dirty="0" smtClean="0"/>
              <a:t> (Implementación, Coordinación, Control, Inteligencia y Política).</a:t>
            </a:r>
          </a:p>
          <a:p>
            <a:endParaRPr lang="es-ES_tradnl" sz="1800" dirty="0" smtClean="0"/>
          </a:p>
          <a:p>
            <a:r>
              <a:rPr lang="es-ES_tradnl" sz="1800" dirty="0" smtClean="0"/>
              <a:t>Diseñar un modelo de sistema viable para la optimización Organizacional de la Caja de ahorro para la Universidad Valle del Momboy.</a:t>
            </a:r>
            <a:endParaRPr lang="es-ES" sz="1800" dirty="0" smtClean="0"/>
          </a:p>
          <a:p>
            <a:endParaRPr lang="es-ES_tradnl" sz="1800" dirty="0" smtClean="0"/>
          </a:p>
          <a:p>
            <a:r>
              <a:rPr lang="es-ES_tradnl" sz="1800" dirty="0" smtClean="0"/>
              <a:t>Implementar el modelo de sistema viable para la optimización Organizacional de la Caja de Ahorro de la UVM.</a:t>
            </a:r>
            <a:endParaRPr lang="es-ES" sz="1800" dirty="0" smtClean="0"/>
          </a:p>
          <a:p>
            <a:endParaRPr lang="es-ES" sz="1800" dirty="0" smtClean="0"/>
          </a:p>
          <a:p>
            <a:endParaRPr lang="es-ES_tradnl" sz="1800" dirty="0" smtClean="0"/>
          </a:p>
          <a:p>
            <a:endParaRPr lang="es-ES_tradnl" sz="18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1071569"/>
          </a:xfrm>
        </p:spPr>
        <p:txBody>
          <a:bodyPr/>
          <a:lstStyle/>
          <a:p>
            <a:pPr algn="ctr"/>
            <a:r>
              <a:rPr lang="es-ES_tradnl" dirty="0" smtClean="0"/>
              <a:t>Marco Teórico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5785" y="1785926"/>
            <a:ext cx="7708927" cy="4143404"/>
          </a:xfrm>
        </p:spPr>
        <p:txBody>
          <a:bodyPr/>
          <a:lstStyle/>
          <a:p>
            <a:pPr algn="ctr"/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Antecedentes</a:t>
            </a:r>
          </a:p>
          <a:p>
            <a:endParaRPr lang="es-ES_tradnl" dirty="0" smtClean="0"/>
          </a:p>
          <a:p>
            <a:r>
              <a:rPr lang="es-ES" b="1" dirty="0" smtClean="0"/>
              <a:t>Martorano A., Adrian A. (2011)</a:t>
            </a:r>
          </a:p>
          <a:p>
            <a:endParaRPr lang="es-ES_tradnl" dirty="0" smtClean="0"/>
          </a:p>
          <a:p>
            <a:r>
              <a:rPr lang="es-ES" dirty="0" smtClean="0"/>
              <a:t>Analizar los  procedimientos  administrativos  y  contables  utilizados para el otorgamiento  de los préstamos mediano y largo plazo aplicados por  la  Caja  de  Ahorro  y  Préstamo  del  Personal  Académico  de  la Universidad Pedagógica Experimental Libertador – Instituto Pedagógico de Maturín (CAPAUPEL – IPMAT).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3"/>
            <a:ext cx="7772400" cy="1071570"/>
          </a:xfrm>
        </p:spPr>
        <p:txBody>
          <a:bodyPr/>
          <a:lstStyle/>
          <a:p>
            <a:pPr algn="ctr"/>
            <a:r>
              <a:rPr lang="es-ES_tradnl" dirty="0" smtClean="0"/>
              <a:t>Bases Teóricas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2910" y="1857364"/>
            <a:ext cx="7851803" cy="44291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Cajas de Ahorro y sus Características</a:t>
            </a:r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Inversiones, Rentabilidad y Riesgos</a:t>
            </a:r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¿Qué es la Cibernética Organizacional?</a:t>
            </a:r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Viabilidad y Ley de Ashby</a:t>
            </a:r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Modelo de Sistema Viable</a:t>
            </a:r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Carácter Recursivo del MVS</a:t>
            </a:r>
          </a:p>
          <a:p>
            <a:r>
              <a:rPr lang="es-ES_tradnl" dirty="0" smtClean="0"/>
              <a:t>   </a:t>
            </a:r>
            <a:endParaRPr lang="es-ES" dirty="0"/>
          </a:p>
        </p:txBody>
      </p:sp>
      <p:pic>
        <p:nvPicPr>
          <p:cNvPr id="4" name="3 Imagen" descr="empresa-20161002053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78" y="4048119"/>
            <a:ext cx="4214822" cy="28098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5"/>
            <a:ext cx="7772400" cy="1071570"/>
          </a:xfrm>
        </p:spPr>
        <p:txBody>
          <a:bodyPr/>
          <a:lstStyle/>
          <a:p>
            <a:pPr algn="ctr"/>
            <a:r>
              <a:rPr lang="es-ES_tradnl" dirty="0" smtClean="0"/>
              <a:t>Metodología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48" y="1714488"/>
            <a:ext cx="7780365" cy="4786346"/>
          </a:xfrm>
        </p:spPr>
        <p:txBody>
          <a:bodyPr/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El modelo del sistema viable (MSV)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Entorno</a:t>
            </a:r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Operación </a:t>
            </a:r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Gestión   </a:t>
            </a:r>
          </a:p>
        </p:txBody>
      </p:sp>
      <p:pic>
        <p:nvPicPr>
          <p:cNvPr id="4" name="3 Imagen" descr="http://www.quadernsdigitals.net/datos_web/biblioteca/l_223/enLinea/2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4" y="2195512"/>
            <a:ext cx="5667403" cy="41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71569"/>
          </a:xfrm>
        </p:spPr>
        <p:txBody>
          <a:bodyPr/>
          <a:lstStyle/>
          <a:p>
            <a:pPr algn="ctr"/>
            <a:r>
              <a:rPr lang="es-ES_tradnl" dirty="0" smtClean="0"/>
              <a:t>Metodología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2910" y="1571612"/>
            <a:ext cx="7851803" cy="4786346"/>
          </a:xfrm>
        </p:spPr>
        <p:txBody>
          <a:bodyPr>
            <a:normAutofit/>
          </a:bodyPr>
          <a:lstStyle/>
          <a:p>
            <a:pPr algn="ctr"/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Los 5 Sub-Sistemas</a:t>
            </a:r>
          </a:p>
          <a:p>
            <a:pPr algn="ctr"/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pPr marL="502920" indent="-457200" algn="r">
              <a:buFont typeface="+mj-lt"/>
              <a:buAutoNum type="arabicPeriod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Función Implementación</a:t>
            </a:r>
          </a:p>
          <a:p>
            <a:pPr marL="502920" indent="-457200" algn="r">
              <a:buFont typeface="+mj-lt"/>
              <a:buAutoNum type="arabicPeriod"/>
            </a:pP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pPr marL="502920" indent="-457200" algn="r">
              <a:buFont typeface="+mj-lt"/>
              <a:buAutoNum type="arabicPeriod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Función de Coordinación</a:t>
            </a:r>
          </a:p>
          <a:p>
            <a:pPr marL="502920" indent="-457200" algn="r">
              <a:buFont typeface="+mj-lt"/>
              <a:buAutoNum type="arabicPeriod"/>
            </a:pP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pPr marL="502920" indent="-457200" algn="r">
              <a:buFont typeface="+mj-lt"/>
              <a:buAutoNum type="arabicPeriod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Función de Cohesión    </a:t>
            </a:r>
          </a:p>
          <a:p>
            <a:pPr marL="502920" indent="-457200" algn="r">
              <a:buFont typeface="+mj-lt"/>
              <a:buAutoNum type="arabicPeriod"/>
            </a:pP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pPr marL="502920" indent="-457200" algn="r">
              <a:buFont typeface="+mj-lt"/>
              <a:buAutoNum type="arabicPeriod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Función de Inteligencia</a:t>
            </a:r>
          </a:p>
          <a:p>
            <a:pPr marL="502920" indent="-457200" algn="r">
              <a:buFont typeface="+mj-lt"/>
              <a:buAutoNum type="arabicPeriod"/>
            </a:pP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pPr marL="502920" indent="-457200" algn="r">
              <a:buFont typeface="+mj-lt"/>
              <a:buAutoNum type="arabicPeriod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Función Política 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414337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928693"/>
          </a:xfrm>
        </p:spPr>
        <p:txBody>
          <a:bodyPr/>
          <a:lstStyle/>
          <a:p>
            <a:pPr algn="ctr"/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Aplicación del Modelo de Sistemas Viable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Entorno.png"/>
          <p:cNvPicPr>
            <a:picLocks noChangeAspect="1"/>
          </p:cNvPicPr>
          <p:nvPr/>
        </p:nvPicPr>
        <p:blipFill>
          <a:blip r:embed="rId2" cstate="print"/>
          <a:srcRect t="3173"/>
          <a:stretch>
            <a:fillRect/>
          </a:stretch>
        </p:blipFill>
        <p:spPr>
          <a:xfrm>
            <a:off x="3500430" y="1428736"/>
            <a:ext cx="5000660" cy="521497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85786" y="3143248"/>
            <a:ext cx="1857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de Entorno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571736" y="3714752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221</TotalTime>
  <Words>351</Words>
  <Application>Microsoft Office PowerPoint</Application>
  <PresentationFormat>Presentación en pantalla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Urbano</vt:lpstr>
      <vt:lpstr>                    REPUBLICA BOLIVARIANA DE VENEZUELA UNIVERSIDAD VALLE DEL MOMBOY FACULTAD DE INGENIERIA CARVAJAL-ESTADO TRUJILLO   MODELO DE SISTEMA VIABLE ORGANIZACIONAL PARA LA CAJA DE AHORRO DE LA UNIVERSIDAD VALLE DEL MOMBPOY (CATRUVM).   </vt:lpstr>
      <vt:lpstr>Planteamiento del Problema</vt:lpstr>
      <vt:lpstr>Planteamiento del Problema</vt:lpstr>
      <vt:lpstr>Objetivos</vt:lpstr>
      <vt:lpstr>Marco Teórico </vt:lpstr>
      <vt:lpstr>Bases Teóricas</vt:lpstr>
      <vt:lpstr>Metodología </vt:lpstr>
      <vt:lpstr>Metodología </vt:lpstr>
      <vt:lpstr>Aplicación del Modelo de Sistemas Viable</vt:lpstr>
      <vt:lpstr>Aplicación del Modelo de Sistemas Viable</vt:lpstr>
      <vt:lpstr>Aplicación del Modelo de Sistemas Viable</vt:lpstr>
      <vt:lpstr>Aplicación del Modelo de Sistemas Viable</vt:lpstr>
      <vt:lpstr>Aplicación del Modelo de Sistemas Viable</vt:lpstr>
      <vt:lpstr>Aplicación del Modelo de Sistemas Viable</vt:lpstr>
      <vt:lpstr>Aplicación del Modelo de Sistemas Viable</vt:lpstr>
      <vt:lpstr>Conclusiones</vt:lpstr>
      <vt:lpstr>Recomendaciones</vt:lpstr>
      <vt:lpstr>Presentación de PowerPoint</vt:lpstr>
    </vt:vector>
  </TitlesOfParts>
  <Company>WarezVirtual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REPUBLICA BOLIVARIANA DE VENEZUELA UNIVERSIDAD VALLE DEL MOMBOY FACULTAD DE INGENIERIA CARVAJAL-ESTADO TRUJILLO   MODELO DE SISTEMA VIBLE ORGANIZACIONAL PARA LA CAJA DE AHORRO DE LA UNIVERSIDAD VALLE DEL MOMBPOY (CATRUVM).</dc:title>
  <dc:creator>Documento</dc:creator>
  <cp:lastModifiedBy>Perezi</cp:lastModifiedBy>
  <cp:revision>25</cp:revision>
  <dcterms:created xsi:type="dcterms:W3CDTF">2018-03-05T02:37:40Z</dcterms:created>
  <dcterms:modified xsi:type="dcterms:W3CDTF">2018-03-14T18:30:45Z</dcterms:modified>
</cp:coreProperties>
</file>