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sldIdLst>
    <p:sldId id="256" r:id="rId2"/>
    <p:sldId id="259" r:id="rId3"/>
    <p:sldId id="267" r:id="rId4"/>
    <p:sldId id="263" r:id="rId5"/>
    <p:sldId id="268" r:id="rId6"/>
    <p:sldId id="264" r:id="rId7"/>
    <p:sldId id="265" r:id="rId8"/>
    <p:sldId id="266" r:id="rId9"/>
    <p:sldId id="269" r:id="rId10"/>
    <p:sldId id="270" r:id="rId11"/>
    <p:sldId id="271" r:id="rId12"/>
    <p:sldId id="272" r:id="rId13"/>
    <p:sldId id="273" r:id="rId14"/>
    <p:sldId id="274" r:id="rId15"/>
    <p:sldId id="275" r:id="rId16"/>
    <p:sldId id="276" r:id="rId17"/>
    <p:sldId id="277" r:id="rId18"/>
    <p:sldId id="281" r:id="rId19"/>
    <p:sldId id="283" r:id="rId20"/>
    <p:sldId id="279"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0066FF"/>
    <a:srgbClr val="009999"/>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4" autoAdjust="0"/>
    <p:restoredTop sz="94660"/>
  </p:normalViewPr>
  <p:slideViewPr>
    <p:cSldViewPr>
      <p:cViewPr varScale="1">
        <p:scale>
          <a:sx n="70" d="100"/>
          <a:sy n="70" d="100"/>
        </p:scale>
        <p:origin x="139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10 Triángulo rectángulo"/>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15 Grupo"/>
          <p:cNvGrpSpPr>
            <a:grpSpLocks/>
          </p:cNvGrpSpPr>
          <p:nvPr/>
        </p:nvGrpSpPr>
        <p:grpSpPr bwMode="auto">
          <a:xfrm>
            <a:off x="-3175" y="4953000"/>
            <a:ext cx="9147175" cy="1911350"/>
            <a:chOff x="-3765" y="4832896"/>
            <a:chExt cx="9147765" cy="2032192"/>
          </a:xfrm>
        </p:grpSpPr>
        <p:sp>
          <p:nvSpPr>
            <p:cNvPr id="6" name="16 Forma libre"/>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latin typeface="Arial" charset="0"/>
              </a:endParaRPr>
            </a:p>
          </p:txBody>
        </p:sp>
        <p:sp>
          <p:nvSpPr>
            <p:cNvPr id="7" name="18 Forma libre"/>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latin typeface="Arial" charset="0"/>
              </a:endParaRPr>
            </a:p>
          </p:txBody>
        </p:sp>
        <p:sp>
          <p:nvSpPr>
            <p:cNvPr id="8" name="19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20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8 Título"/>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smtClean="0"/>
              <a:t>Haga clic para modificar el estilo de subtítulo del patrón</a:t>
            </a:r>
            <a:endParaRPr lang="en-US"/>
          </a:p>
        </p:txBody>
      </p:sp>
      <p:sp>
        <p:nvSpPr>
          <p:cNvPr id="11" name="29 Marcador de fecha"/>
          <p:cNvSpPr>
            <a:spLocks noGrp="1"/>
          </p:cNvSpPr>
          <p:nvPr>
            <p:ph type="dt" sz="half" idx="10"/>
          </p:nvPr>
        </p:nvSpPr>
        <p:spPr/>
        <p:txBody>
          <a:bodyPr/>
          <a:lstStyle>
            <a:lvl1pPr>
              <a:defRPr>
                <a:solidFill>
                  <a:srgbClr val="FFFFFF"/>
                </a:solidFill>
              </a:defRPr>
            </a:lvl1pPr>
            <a:extLst/>
          </a:lstStyle>
          <a:p>
            <a:pPr>
              <a:defRPr/>
            </a:pPr>
            <a:fld id="{876C7AD1-5FD7-4986-8D94-E3D58760B5AD}" type="datetimeFigureOut">
              <a:rPr lang="en-US"/>
              <a:pPr>
                <a:defRPr/>
              </a:pPr>
              <a:t>6/28/2014</a:t>
            </a:fld>
            <a:endParaRPr lang="en-US"/>
          </a:p>
        </p:txBody>
      </p:sp>
      <p:sp>
        <p:nvSpPr>
          <p:cNvPr id="12" name="18 Marcador de pie de página"/>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26 Marcador de número de diapositiva"/>
          <p:cNvSpPr>
            <a:spLocks noGrp="1"/>
          </p:cNvSpPr>
          <p:nvPr>
            <p:ph type="sldNum" sz="quarter" idx="12"/>
          </p:nvPr>
        </p:nvSpPr>
        <p:spPr/>
        <p:txBody>
          <a:bodyPr/>
          <a:lstStyle>
            <a:lvl1pPr>
              <a:defRPr>
                <a:solidFill>
                  <a:srgbClr val="FFFFFF"/>
                </a:solidFill>
              </a:defRPr>
            </a:lvl1pPr>
          </a:lstStyle>
          <a:p>
            <a:fld id="{C84C5983-7476-4E8F-9C78-C55E638D1AA2}" type="slidenum">
              <a:rPr lang="en-US" altLang="es-VE"/>
              <a:pPr/>
              <a:t>‹Nº›</a:t>
            </a:fld>
            <a:endParaRPr lang="en-US" altLang="es-VE"/>
          </a:p>
        </p:txBody>
      </p:sp>
    </p:spTree>
    <p:extLst>
      <p:ext uri="{BB962C8B-B14F-4D97-AF65-F5344CB8AC3E}">
        <p14:creationId xmlns:p14="http://schemas.microsoft.com/office/powerpoint/2010/main" val="2352769591"/>
      </p:ext>
    </p:extLst>
  </p:cSld>
  <p:clrMapOvr>
    <a:masterClrMapping/>
  </p:clrMapOvr>
  <p:transition>
    <p:pull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81CBD1A5-467C-4D1C-8BCA-DE38EB98B940}" type="datetimeFigureOut">
              <a:rPr lang="en-US"/>
              <a:pPr>
                <a:defRPr/>
              </a:pPr>
              <a:t>6/28/2014</a:t>
            </a:fld>
            <a:endParaRPr lang="en-US" dirty="0"/>
          </a:p>
        </p:txBody>
      </p:sp>
      <p:sp>
        <p:nvSpPr>
          <p:cNvPr id="5" name="21 Marcador de pie de página"/>
          <p:cNvSpPr>
            <a:spLocks noGrp="1"/>
          </p:cNvSpPr>
          <p:nvPr>
            <p:ph type="ftr" sz="quarter" idx="11"/>
          </p:nvPr>
        </p:nvSpPr>
        <p:spPr/>
        <p:txBody>
          <a:bodyPr/>
          <a:lstStyle>
            <a:lvl1pPr>
              <a:defRPr/>
            </a:lvl1pPr>
          </a:lstStyle>
          <a:p>
            <a:pPr>
              <a:defRPr/>
            </a:pPr>
            <a:endParaRPr lang="en-US"/>
          </a:p>
        </p:txBody>
      </p:sp>
      <p:sp>
        <p:nvSpPr>
          <p:cNvPr id="6" name="17 Marcador de número de diapositiva"/>
          <p:cNvSpPr>
            <a:spLocks noGrp="1"/>
          </p:cNvSpPr>
          <p:nvPr>
            <p:ph type="sldNum" sz="quarter" idx="12"/>
          </p:nvPr>
        </p:nvSpPr>
        <p:spPr/>
        <p:txBody>
          <a:bodyPr/>
          <a:lstStyle>
            <a:lvl1pPr>
              <a:defRPr/>
            </a:lvl1pPr>
          </a:lstStyle>
          <a:p>
            <a:fld id="{978A9F43-8E5D-42C4-AFD2-307C2D57E979}" type="slidenum">
              <a:rPr lang="en-US" altLang="es-VE"/>
              <a:pPr/>
              <a:t>‹Nº›</a:t>
            </a:fld>
            <a:endParaRPr lang="en-US" altLang="es-VE"/>
          </a:p>
        </p:txBody>
      </p:sp>
    </p:spTree>
    <p:extLst>
      <p:ext uri="{BB962C8B-B14F-4D97-AF65-F5344CB8AC3E}">
        <p14:creationId xmlns:p14="http://schemas.microsoft.com/office/powerpoint/2010/main" val="139891531"/>
      </p:ext>
    </p:extLst>
  </p:cSld>
  <p:clrMapOvr>
    <a:masterClrMapping/>
  </p:clrMapOvr>
  <p:transition>
    <p:pull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0ECC6F34-F727-4237-B85B-380AEFEB75BE}" type="datetimeFigureOut">
              <a:rPr lang="en-US"/>
              <a:pPr>
                <a:defRPr/>
              </a:pPr>
              <a:t>6/28/2014</a:t>
            </a:fld>
            <a:endParaRPr lang="en-US" dirty="0"/>
          </a:p>
        </p:txBody>
      </p:sp>
      <p:sp>
        <p:nvSpPr>
          <p:cNvPr id="5" name="21 Marcador de pie de página"/>
          <p:cNvSpPr>
            <a:spLocks noGrp="1"/>
          </p:cNvSpPr>
          <p:nvPr>
            <p:ph type="ftr" sz="quarter" idx="11"/>
          </p:nvPr>
        </p:nvSpPr>
        <p:spPr/>
        <p:txBody>
          <a:bodyPr/>
          <a:lstStyle>
            <a:lvl1pPr>
              <a:defRPr/>
            </a:lvl1pPr>
          </a:lstStyle>
          <a:p>
            <a:pPr>
              <a:defRPr/>
            </a:pPr>
            <a:endParaRPr lang="en-US"/>
          </a:p>
        </p:txBody>
      </p:sp>
      <p:sp>
        <p:nvSpPr>
          <p:cNvPr id="6" name="17 Marcador de número de diapositiva"/>
          <p:cNvSpPr>
            <a:spLocks noGrp="1"/>
          </p:cNvSpPr>
          <p:nvPr>
            <p:ph type="sldNum" sz="quarter" idx="12"/>
          </p:nvPr>
        </p:nvSpPr>
        <p:spPr/>
        <p:txBody>
          <a:bodyPr/>
          <a:lstStyle>
            <a:lvl1pPr>
              <a:defRPr/>
            </a:lvl1pPr>
          </a:lstStyle>
          <a:p>
            <a:fld id="{A83B37EE-5425-4644-88C6-C3E839BE450D}" type="slidenum">
              <a:rPr lang="en-US" altLang="es-VE"/>
              <a:pPr/>
              <a:t>‹Nº›</a:t>
            </a:fld>
            <a:endParaRPr lang="en-US" altLang="es-VE"/>
          </a:p>
        </p:txBody>
      </p:sp>
    </p:spTree>
    <p:extLst>
      <p:ext uri="{BB962C8B-B14F-4D97-AF65-F5344CB8AC3E}">
        <p14:creationId xmlns:p14="http://schemas.microsoft.com/office/powerpoint/2010/main" val="3949122732"/>
      </p:ext>
    </p:extLst>
  </p:cSld>
  <p:clrMapOvr>
    <a:masterClrMapping/>
  </p:clrMapOvr>
  <p:transition>
    <p:pull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4" name="9 Marcador de fecha"/>
          <p:cNvSpPr>
            <a:spLocks noGrp="1"/>
          </p:cNvSpPr>
          <p:nvPr>
            <p:ph type="dt" sz="half" idx="10"/>
          </p:nvPr>
        </p:nvSpPr>
        <p:spPr/>
        <p:txBody>
          <a:bodyPr/>
          <a:lstStyle>
            <a:lvl1pPr>
              <a:defRPr/>
            </a:lvl1pPr>
          </a:lstStyle>
          <a:p>
            <a:pPr>
              <a:defRPr/>
            </a:pPr>
            <a:fld id="{0D6A4C49-E606-40FB-AAAA-D38A6BDE6C3B}" type="datetimeFigureOut">
              <a:rPr lang="en-US"/>
              <a:pPr>
                <a:defRPr/>
              </a:pPr>
              <a:t>6/28/2014</a:t>
            </a:fld>
            <a:endParaRPr lang="en-US" dirty="0"/>
          </a:p>
        </p:txBody>
      </p:sp>
      <p:sp>
        <p:nvSpPr>
          <p:cNvPr id="5" name="21 Marcador de pie de página"/>
          <p:cNvSpPr>
            <a:spLocks noGrp="1"/>
          </p:cNvSpPr>
          <p:nvPr>
            <p:ph type="ftr" sz="quarter" idx="11"/>
          </p:nvPr>
        </p:nvSpPr>
        <p:spPr/>
        <p:txBody>
          <a:bodyPr/>
          <a:lstStyle>
            <a:lvl1pPr>
              <a:defRPr/>
            </a:lvl1pPr>
          </a:lstStyle>
          <a:p>
            <a:pPr>
              <a:defRPr/>
            </a:pPr>
            <a:endParaRPr lang="en-US"/>
          </a:p>
        </p:txBody>
      </p:sp>
      <p:sp>
        <p:nvSpPr>
          <p:cNvPr id="6" name="17 Marcador de número de diapositiva"/>
          <p:cNvSpPr>
            <a:spLocks noGrp="1"/>
          </p:cNvSpPr>
          <p:nvPr>
            <p:ph type="sldNum" sz="quarter" idx="12"/>
          </p:nvPr>
        </p:nvSpPr>
        <p:spPr/>
        <p:txBody>
          <a:bodyPr/>
          <a:lstStyle>
            <a:lvl1pPr>
              <a:defRPr/>
            </a:lvl1pPr>
          </a:lstStyle>
          <a:p>
            <a:fld id="{B6083099-6DD4-4D4D-97AD-95D263421164}" type="slidenum">
              <a:rPr lang="en-US" altLang="es-VE"/>
              <a:pPr/>
              <a:t>‹Nº›</a:t>
            </a:fld>
            <a:endParaRPr lang="en-US" altLang="es-VE"/>
          </a:p>
        </p:txBody>
      </p:sp>
    </p:spTree>
    <p:extLst>
      <p:ext uri="{BB962C8B-B14F-4D97-AF65-F5344CB8AC3E}">
        <p14:creationId xmlns:p14="http://schemas.microsoft.com/office/powerpoint/2010/main" val="2663774599"/>
      </p:ext>
    </p:extLst>
  </p:cSld>
  <p:clrMapOvr>
    <a:masterClrMapping/>
  </p:clrMapOvr>
  <p:transition>
    <p:pull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4" name="10 Cheurón"/>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15 Cheurón"/>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1 Título"/>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s-ES" smtClean="0"/>
              <a:t>Haga clic para modificar el estilo de texto del patrón</a:t>
            </a:r>
          </a:p>
        </p:txBody>
      </p:sp>
      <p:sp>
        <p:nvSpPr>
          <p:cNvPr id="6" name="3 Marcador de fecha"/>
          <p:cNvSpPr>
            <a:spLocks noGrp="1"/>
          </p:cNvSpPr>
          <p:nvPr>
            <p:ph type="dt" sz="half" idx="10"/>
          </p:nvPr>
        </p:nvSpPr>
        <p:spPr/>
        <p:txBody>
          <a:bodyPr/>
          <a:lstStyle>
            <a:lvl1pPr>
              <a:defRPr/>
            </a:lvl1pPr>
            <a:extLst/>
          </a:lstStyle>
          <a:p>
            <a:pPr>
              <a:defRPr/>
            </a:pPr>
            <a:fld id="{3FDD8752-9A67-4D1F-ABE7-E23286D1878E}" type="datetimeFigureOut">
              <a:rPr lang="en-US"/>
              <a:pPr>
                <a:defRPr/>
              </a:pPr>
              <a:t>6/28/2014</a:t>
            </a:fld>
            <a:endParaRPr lang="en-US"/>
          </a:p>
        </p:txBody>
      </p:sp>
      <p:sp>
        <p:nvSpPr>
          <p:cNvPr id="7" name="4 Marcador de pie de página"/>
          <p:cNvSpPr>
            <a:spLocks noGrp="1"/>
          </p:cNvSpPr>
          <p:nvPr>
            <p:ph type="ftr" sz="quarter" idx="11"/>
          </p:nvPr>
        </p:nvSpPr>
        <p:spPr/>
        <p:txBody>
          <a:bodyPr/>
          <a:lstStyle>
            <a:lvl1pPr>
              <a:defRPr/>
            </a:lvl1pPr>
            <a:extLst/>
          </a:lstStyle>
          <a:p>
            <a:pPr>
              <a:defRPr/>
            </a:pPr>
            <a:endParaRPr lang="en-US"/>
          </a:p>
        </p:txBody>
      </p:sp>
      <p:sp>
        <p:nvSpPr>
          <p:cNvPr id="8" name="5 Marcador de número de diapositiva"/>
          <p:cNvSpPr>
            <a:spLocks noGrp="1"/>
          </p:cNvSpPr>
          <p:nvPr>
            <p:ph type="sldNum" sz="quarter" idx="12"/>
          </p:nvPr>
        </p:nvSpPr>
        <p:spPr/>
        <p:txBody>
          <a:bodyPr/>
          <a:lstStyle>
            <a:lvl1pPr>
              <a:defRPr/>
            </a:lvl1pPr>
          </a:lstStyle>
          <a:p>
            <a:fld id="{2E1677DC-1A93-4E26-AD86-AD552CA9963C}" type="slidenum">
              <a:rPr lang="en-US" altLang="es-VE"/>
              <a:pPr/>
              <a:t>‹Nº›</a:t>
            </a:fld>
            <a:endParaRPr lang="en-US" altLang="es-VE"/>
          </a:p>
        </p:txBody>
      </p:sp>
    </p:spTree>
    <p:extLst>
      <p:ext uri="{BB962C8B-B14F-4D97-AF65-F5344CB8AC3E}">
        <p14:creationId xmlns:p14="http://schemas.microsoft.com/office/powerpoint/2010/main" val="3290855729"/>
      </p:ext>
    </p:extLst>
  </p:cSld>
  <p:clrMapOvr>
    <a:overrideClrMapping bg1="dk1" tx1="lt1" bg2="dk2" tx2="lt2" accent1="accent1" accent2="accent2" accent3="accent3" accent4="accent4" accent5="accent5" accent6="accent6" hlink="hlink" folHlink="folHlink"/>
  </p:clrMapOvr>
  <p:transition>
    <p:pull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8" name="7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5" name="4 Marcador de fecha"/>
          <p:cNvSpPr>
            <a:spLocks noGrp="1"/>
          </p:cNvSpPr>
          <p:nvPr>
            <p:ph type="dt" sz="half" idx="10"/>
          </p:nvPr>
        </p:nvSpPr>
        <p:spPr/>
        <p:txBody>
          <a:bodyPr/>
          <a:lstStyle>
            <a:lvl1pPr>
              <a:defRPr/>
            </a:lvl1pPr>
            <a:extLst/>
          </a:lstStyle>
          <a:p>
            <a:pPr>
              <a:defRPr/>
            </a:pPr>
            <a:fld id="{F8764F7C-657B-4835-8C88-AE0BDE95EC50}" type="datetimeFigureOut">
              <a:rPr lang="en-US"/>
              <a:pPr>
                <a:defRPr/>
              </a:pPr>
              <a:t>6/28/2014</a:t>
            </a:fld>
            <a:endParaRPr lang="en-US" dirty="0"/>
          </a:p>
        </p:txBody>
      </p:sp>
      <p:sp>
        <p:nvSpPr>
          <p:cNvPr id="6" name="5 Marcador de pie de página"/>
          <p:cNvSpPr>
            <a:spLocks noGrp="1"/>
          </p:cNvSpPr>
          <p:nvPr>
            <p:ph type="ftr" sz="quarter" idx="11"/>
          </p:nvPr>
        </p:nvSpPr>
        <p:spPr/>
        <p:txBody>
          <a:bodyPr/>
          <a:lstStyle>
            <a:lvl1pPr>
              <a:defRPr/>
            </a:lvl1pPr>
            <a:extLst/>
          </a:lstStyle>
          <a:p>
            <a:pPr>
              <a:defRPr/>
            </a:pPr>
            <a:endParaRPr lang="en-US"/>
          </a:p>
        </p:txBody>
      </p:sp>
      <p:sp>
        <p:nvSpPr>
          <p:cNvPr id="7" name="6 Marcador de número de diapositiva"/>
          <p:cNvSpPr>
            <a:spLocks noGrp="1"/>
          </p:cNvSpPr>
          <p:nvPr>
            <p:ph type="sldNum" sz="quarter" idx="12"/>
          </p:nvPr>
        </p:nvSpPr>
        <p:spPr/>
        <p:txBody>
          <a:bodyPr/>
          <a:lstStyle>
            <a:lvl1pPr>
              <a:defRPr/>
            </a:lvl1pPr>
          </a:lstStyle>
          <a:p>
            <a:fld id="{A1A42356-C734-498D-97A2-368C2460102F}" type="slidenum">
              <a:rPr lang="en-US" altLang="es-VE"/>
              <a:pPr/>
              <a:t>‹Nº›</a:t>
            </a:fld>
            <a:endParaRPr lang="en-US" altLang="es-VE"/>
          </a:p>
        </p:txBody>
      </p:sp>
    </p:spTree>
    <p:extLst>
      <p:ext uri="{BB962C8B-B14F-4D97-AF65-F5344CB8AC3E}">
        <p14:creationId xmlns:p14="http://schemas.microsoft.com/office/powerpoint/2010/main" val="2279992983"/>
      </p:ext>
    </p:extLst>
  </p:cSld>
  <p:clrMapOvr>
    <a:overrideClrMapping bg1="dk1" tx1="lt1" bg2="dk2" tx2="lt2" accent1="accent1" accent2="accent2" accent3="accent3" accent4="accent4" accent5="accent5" accent6="accent6" hlink="hlink" folHlink="folHlink"/>
  </p:clrMapOvr>
  <p:transition>
    <p:pull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lstStyle>
            <a:lvl1pPr>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lvl1pPr>
              <a:defRPr/>
            </a:lvl1pPr>
            <a:extLst/>
          </a:lstStyle>
          <a:p>
            <a:pPr>
              <a:defRPr/>
            </a:pPr>
            <a:fld id="{32949C33-3BB7-4B8C-863D-03D79163076D}" type="datetimeFigureOut">
              <a:rPr lang="en-US"/>
              <a:pPr>
                <a:defRPr/>
              </a:pPr>
              <a:t>6/28/2014</a:t>
            </a:fld>
            <a:endParaRPr lang="en-US" dirty="0"/>
          </a:p>
        </p:txBody>
      </p:sp>
      <p:sp>
        <p:nvSpPr>
          <p:cNvPr id="8" name="7 Marcador de pie de página"/>
          <p:cNvSpPr>
            <a:spLocks noGrp="1"/>
          </p:cNvSpPr>
          <p:nvPr>
            <p:ph type="ftr" sz="quarter" idx="11"/>
          </p:nvPr>
        </p:nvSpPr>
        <p:spPr/>
        <p:txBody>
          <a:bodyPr/>
          <a:lstStyle>
            <a:lvl1pPr>
              <a:defRPr/>
            </a:lvl1pPr>
            <a:extLst/>
          </a:lstStyle>
          <a:p>
            <a:pPr>
              <a:defRPr/>
            </a:pPr>
            <a:endParaRPr lang="en-US"/>
          </a:p>
        </p:txBody>
      </p:sp>
      <p:sp>
        <p:nvSpPr>
          <p:cNvPr id="9" name="8 Marcador de número de diapositiva"/>
          <p:cNvSpPr>
            <a:spLocks noGrp="1"/>
          </p:cNvSpPr>
          <p:nvPr>
            <p:ph type="sldNum" sz="quarter" idx="12"/>
          </p:nvPr>
        </p:nvSpPr>
        <p:spPr/>
        <p:txBody>
          <a:bodyPr/>
          <a:lstStyle>
            <a:lvl1pPr>
              <a:defRPr/>
            </a:lvl1pPr>
          </a:lstStyle>
          <a:p>
            <a:fld id="{E8F6486E-1A5F-46CB-81EC-B003CF11DD89}" type="slidenum">
              <a:rPr lang="en-US" altLang="es-VE"/>
              <a:pPr/>
              <a:t>‹Nº›</a:t>
            </a:fld>
            <a:endParaRPr lang="en-US" altLang="es-VE"/>
          </a:p>
        </p:txBody>
      </p:sp>
    </p:spTree>
    <p:extLst>
      <p:ext uri="{BB962C8B-B14F-4D97-AF65-F5344CB8AC3E}">
        <p14:creationId xmlns:p14="http://schemas.microsoft.com/office/powerpoint/2010/main" val="1186443042"/>
      </p:ext>
    </p:extLst>
  </p:cSld>
  <p:clrMapOvr>
    <a:overrideClrMapping bg1="lt1" tx1="dk1" bg2="lt2" tx2="dk2" accent1="accent1" accent2="accent2" accent3="accent3" accent4="accent4" accent5="accent5" accent6="accent6" hlink="hlink" folHlink="folHlink"/>
  </p:clrMapOvr>
  <p:transition>
    <p:pull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6" name="5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lvl1pPr>
              <a:defRPr/>
            </a:lvl1pPr>
            <a:extLst/>
          </a:lstStyle>
          <a:p>
            <a:pPr>
              <a:defRPr/>
            </a:pPr>
            <a:fld id="{EC849353-CC35-46FB-87D2-E1DBAF6E0793}" type="datetimeFigureOut">
              <a:rPr lang="en-US"/>
              <a:pPr>
                <a:defRPr/>
              </a:pPr>
              <a:t>6/28/2014</a:t>
            </a:fld>
            <a:endParaRPr lang="en-US" dirty="0"/>
          </a:p>
        </p:txBody>
      </p:sp>
      <p:sp>
        <p:nvSpPr>
          <p:cNvPr id="4" name="3 Marcador de pie de página"/>
          <p:cNvSpPr>
            <a:spLocks noGrp="1"/>
          </p:cNvSpPr>
          <p:nvPr>
            <p:ph type="ftr" sz="quarter" idx="11"/>
          </p:nvPr>
        </p:nvSpPr>
        <p:spPr/>
        <p:txBody>
          <a:bodyPr/>
          <a:lstStyle>
            <a:lvl1pPr>
              <a:defRPr/>
            </a:lvl1pPr>
            <a:extLst/>
          </a:lstStyle>
          <a:p>
            <a:pPr>
              <a:defRPr/>
            </a:pPr>
            <a:endParaRPr lang="en-US"/>
          </a:p>
        </p:txBody>
      </p:sp>
      <p:sp>
        <p:nvSpPr>
          <p:cNvPr id="5" name="4 Marcador de número de diapositiva"/>
          <p:cNvSpPr>
            <a:spLocks noGrp="1"/>
          </p:cNvSpPr>
          <p:nvPr>
            <p:ph type="sldNum" sz="quarter" idx="12"/>
          </p:nvPr>
        </p:nvSpPr>
        <p:spPr/>
        <p:txBody>
          <a:bodyPr/>
          <a:lstStyle>
            <a:lvl1pPr>
              <a:defRPr/>
            </a:lvl1pPr>
          </a:lstStyle>
          <a:p>
            <a:fld id="{3E66D8E8-FEDB-4958-8D14-3FD5BA6C48E0}" type="slidenum">
              <a:rPr lang="en-US" altLang="es-VE"/>
              <a:pPr/>
              <a:t>‹Nº›</a:t>
            </a:fld>
            <a:endParaRPr lang="en-US" altLang="es-VE"/>
          </a:p>
        </p:txBody>
      </p:sp>
    </p:spTree>
    <p:extLst>
      <p:ext uri="{BB962C8B-B14F-4D97-AF65-F5344CB8AC3E}">
        <p14:creationId xmlns:p14="http://schemas.microsoft.com/office/powerpoint/2010/main" val="3467831867"/>
      </p:ext>
    </p:extLst>
  </p:cSld>
  <p:clrMapOvr>
    <a:overrideClrMapping bg1="dk1" tx1="lt1" bg2="dk2" tx2="lt2" accent1="accent1" accent2="accent2" accent3="accent3" accent4="accent4" accent5="accent5" accent6="accent6" hlink="hlink" folHlink="folHlink"/>
  </p:clrMapOvr>
  <p:transition>
    <p:pull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fld id="{647DD77C-5910-434F-8737-852905DACF27}" type="datetimeFigureOut">
              <a:rPr lang="en-US"/>
              <a:pPr>
                <a:defRPr/>
              </a:pPr>
              <a:t>6/28/2014</a:t>
            </a:fld>
            <a:endParaRPr lang="en-US" dirty="0"/>
          </a:p>
        </p:txBody>
      </p:sp>
      <p:sp>
        <p:nvSpPr>
          <p:cNvPr id="3" name="21 Marcador de pie de página"/>
          <p:cNvSpPr>
            <a:spLocks noGrp="1"/>
          </p:cNvSpPr>
          <p:nvPr>
            <p:ph type="ftr" sz="quarter" idx="11"/>
          </p:nvPr>
        </p:nvSpPr>
        <p:spPr/>
        <p:txBody>
          <a:bodyPr/>
          <a:lstStyle>
            <a:lvl1pPr>
              <a:defRPr/>
            </a:lvl1pPr>
          </a:lstStyle>
          <a:p>
            <a:pPr>
              <a:defRPr/>
            </a:pPr>
            <a:endParaRPr lang="en-US"/>
          </a:p>
        </p:txBody>
      </p:sp>
      <p:sp>
        <p:nvSpPr>
          <p:cNvPr id="4" name="17 Marcador de número de diapositiva"/>
          <p:cNvSpPr>
            <a:spLocks noGrp="1"/>
          </p:cNvSpPr>
          <p:nvPr>
            <p:ph type="sldNum" sz="quarter" idx="12"/>
          </p:nvPr>
        </p:nvSpPr>
        <p:spPr/>
        <p:txBody>
          <a:bodyPr/>
          <a:lstStyle>
            <a:lvl1pPr>
              <a:defRPr/>
            </a:lvl1pPr>
          </a:lstStyle>
          <a:p>
            <a:fld id="{D4FC7F73-1449-4D4A-B2B3-8E5A8C9262DA}" type="slidenum">
              <a:rPr lang="en-US" altLang="es-VE"/>
              <a:pPr/>
              <a:t>‹Nº›</a:t>
            </a:fld>
            <a:endParaRPr lang="en-US" altLang="es-VE"/>
          </a:p>
        </p:txBody>
      </p:sp>
    </p:spTree>
    <p:extLst>
      <p:ext uri="{BB962C8B-B14F-4D97-AF65-F5344CB8AC3E}">
        <p14:creationId xmlns:p14="http://schemas.microsoft.com/office/powerpoint/2010/main" val="630917074"/>
      </p:ext>
    </p:extLst>
  </p:cSld>
  <p:clrMapOvr>
    <a:masterClrMapping/>
  </p:clrMapOvr>
  <p:transition>
    <p:pull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extLst/>
          </a:lstStyle>
          <a:p>
            <a:pPr>
              <a:defRPr/>
            </a:pPr>
            <a:fld id="{2B2067D3-ED1F-4F46-BE41-66B0B5EE1222}" type="datetimeFigureOut">
              <a:rPr lang="en-US"/>
              <a:pPr>
                <a:defRPr/>
              </a:pPr>
              <a:t>6/28/2014</a:t>
            </a:fld>
            <a:endParaRPr lang="en-US" dirty="0"/>
          </a:p>
        </p:txBody>
      </p:sp>
      <p:sp>
        <p:nvSpPr>
          <p:cNvPr id="6" name="5 Marcador de pie de página"/>
          <p:cNvSpPr>
            <a:spLocks noGrp="1"/>
          </p:cNvSpPr>
          <p:nvPr>
            <p:ph type="ftr" sz="quarter" idx="11"/>
          </p:nvPr>
        </p:nvSpPr>
        <p:spPr/>
        <p:txBody>
          <a:bodyPr/>
          <a:lstStyle>
            <a:lvl1pPr>
              <a:defRPr/>
            </a:lvl1pPr>
            <a:extLst/>
          </a:lstStyle>
          <a:p>
            <a:pPr>
              <a:defRPr/>
            </a:pPr>
            <a:endParaRPr lang="en-US"/>
          </a:p>
        </p:txBody>
      </p:sp>
      <p:sp>
        <p:nvSpPr>
          <p:cNvPr id="7" name="6 Marcador de número de diapositiva"/>
          <p:cNvSpPr>
            <a:spLocks noGrp="1"/>
          </p:cNvSpPr>
          <p:nvPr>
            <p:ph type="sldNum" sz="quarter" idx="12"/>
          </p:nvPr>
        </p:nvSpPr>
        <p:spPr/>
        <p:txBody>
          <a:bodyPr/>
          <a:lstStyle>
            <a:lvl1pPr>
              <a:defRPr/>
            </a:lvl1pPr>
          </a:lstStyle>
          <a:p>
            <a:fld id="{58BA0C4E-62DA-48F9-A6D8-9BCB60F29C4D}" type="slidenum">
              <a:rPr lang="en-US" altLang="es-VE"/>
              <a:pPr/>
              <a:t>‹Nº›</a:t>
            </a:fld>
            <a:endParaRPr lang="en-US" altLang="es-VE"/>
          </a:p>
        </p:txBody>
      </p:sp>
    </p:spTree>
    <p:extLst>
      <p:ext uri="{BB962C8B-B14F-4D97-AF65-F5344CB8AC3E}">
        <p14:creationId xmlns:p14="http://schemas.microsoft.com/office/powerpoint/2010/main" val="2179828758"/>
      </p:ext>
    </p:extLst>
  </p:cSld>
  <p:clrMapOvr>
    <a:overrideClrMapping bg1="lt1" tx1="dk1" bg2="lt2" tx2="dk2" accent1="accent1" accent2="accent2" accent3="accent3" accent4="accent4" accent5="accent5" accent6="accent6" hlink="hlink" folHlink="folHlink"/>
  </p:clrMapOvr>
  <p:transition>
    <p:pull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5" name="10 Forma libre"/>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latin typeface="Arial" charset="0"/>
            </a:endParaRPr>
          </a:p>
        </p:txBody>
      </p:sp>
      <p:sp>
        <p:nvSpPr>
          <p:cNvPr id="6" name="15 Forma libre"/>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latin typeface="Arial" charset="0"/>
            </a:endParaRPr>
          </a:p>
        </p:txBody>
      </p:sp>
      <p:sp>
        <p:nvSpPr>
          <p:cNvPr id="7" name="16 Triángulo rectángulo"/>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18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19 Cheurón"/>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20 Cheurón"/>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3 Marcador de texto"/>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s-ES" noProof="0" smtClean="0"/>
              <a:t>Haga clic en el icono para agregar una imagen</a:t>
            </a:r>
            <a:endParaRPr lang="en-US" noProof="0" dirty="0"/>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s-ES" smtClean="0"/>
              <a:t>Haga clic para modificar el estilo de título del patrón</a:t>
            </a:r>
            <a:endParaRPr lang="en-US"/>
          </a:p>
        </p:txBody>
      </p:sp>
      <p:sp>
        <p:nvSpPr>
          <p:cNvPr id="11" name="4 Marcador de fecha"/>
          <p:cNvSpPr>
            <a:spLocks noGrp="1"/>
          </p:cNvSpPr>
          <p:nvPr>
            <p:ph type="dt" sz="half" idx="10"/>
          </p:nvPr>
        </p:nvSpPr>
        <p:spPr/>
        <p:txBody>
          <a:bodyPr/>
          <a:lstStyle>
            <a:lvl1pPr>
              <a:defRPr>
                <a:solidFill>
                  <a:schemeClr val="tx1"/>
                </a:solidFill>
              </a:defRPr>
            </a:lvl1pPr>
            <a:extLst/>
          </a:lstStyle>
          <a:p>
            <a:pPr>
              <a:defRPr/>
            </a:pPr>
            <a:fld id="{6D038C82-43F3-439F-9D06-65F61FA9CB5E}" type="datetimeFigureOut">
              <a:rPr lang="en-US"/>
              <a:pPr>
                <a:defRPr/>
              </a:pPr>
              <a:t>6/28/2014</a:t>
            </a:fld>
            <a:endParaRPr lang="en-US"/>
          </a:p>
        </p:txBody>
      </p:sp>
      <p:sp>
        <p:nvSpPr>
          <p:cNvPr id="12" name="5 Marcador de pie de página"/>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6 Marcador de número de diapositiva"/>
          <p:cNvSpPr>
            <a:spLocks noGrp="1"/>
          </p:cNvSpPr>
          <p:nvPr>
            <p:ph type="sldNum" sz="quarter" idx="12"/>
          </p:nvPr>
        </p:nvSpPr>
        <p:spPr/>
        <p:txBody>
          <a:bodyPr/>
          <a:lstStyle>
            <a:lvl1pPr>
              <a:defRPr/>
            </a:lvl1pPr>
          </a:lstStyle>
          <a:p>
            <a:fld id="{D6277ABB-5977-484F-AEB0-EB9AD3C8DDCD}" type="slidenum">
              <a:rPr lang="en-US" altLang="es-VE"/>
              <a:pPr/>
              <a:t>‹Nº›</a:t>
            </a:fld>
            <a:endParaRPr lang="en-US" altLang="es-VE"/>
          </a:p>
        </p:txBody>
      </p:sp>
    </p:spTree>
    <p:extLst>
      <p:ext uri="{BB962C8B-B14F-4D97-AF65-F5344CB8AC3E}">
        <p14:creationId xmlns:p14="http://schemas.microsoft.com/office/powerpoint/2010/main" val="3437133024"/>
      </p:ext>
    </p:extLst>
  </p:cSld>
  <p:clrMapOvr>
    <a:overrideClrMapping bg1="dk1" tx1="lt1" bg2="dk2" tx2="lt2" accent1="accent1" accent2="accent2" accent3="accent3" accent4="accent4" accent5="accent5" accent6="accent6" hlink="hlink" folHlink="folHlink"/>
  </p:clrMapOvr>
  <p:transition>
    <p:pull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latin typeface="Arial" charset="0"/>
            </a:endParaRPr>
          </a:p>
        </p:txBody>
      </p:sp>
      <p:sp>
        <p:nvSpPr>
          <p:cNvPr id="12" name="11 Forma libre"/>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latin typeface="Arial" charset="0"/>
            </a:endParaRPr>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s-ES" smtClean="0"/>
              <a:t>Haga clic para modificar el estilo de título del patrón</a:t>
            </a:r>
            <a:endParaRPr lang="en-US"/>
          </a:p>
        </p:txBody>
      </p:sp>
      <p:sp>
        <p:nvSpPr>
          <p:cNvPr id="1033" name="29 Marcador de texto"/>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VE" smtClean="0"/>
              <a:t>Haga clic para modificar el estilo de texto del patrón</a:t>
            </a:r>
          </a:p>
          <a:p>
            <a:pPr lvl="1"/>
            <a:r>
              <a:rPr lang="es-ES" altLang="es-VE" smtClean="0"/>
              <a:t>Segundo nivel</a:t>
            </a:r>
          </a:p>
          <a:p>
            <a:pPr lvl="2"/>
            <a:r>
              <a:rPr lang="es-ES" altLang="es-VE" smtClean="0"/>
              <a:t>Tercer nivel</a:t>
            </a:r>
          </a:p>
          <a:p>
            <a:pPr lvl="3"/>
            <a:r>
              <a:rPr lang="es-ES" altLang="es-VE" smtClean="0"/>
              <a:t>Cuarto nivel</a:t>
            </a:r>
          </a:p>
          <a:p>
            <a:pPr lvl="4"/>
            <a:r>
              <a:rPr lang="es-ES" altLang="es-VE" smtClean="0"/>
              <a:t>Quinto nivel</a:t>
            </a:r>
            <a:endParaRPr lang="en-US" altLang="es-VE" smtClean="0"/>
          </a:p>
        </p:txBody>
      </p:sp>
      <p:sp>
        <p:nvSpPr>
          <p:cNvPr id="10" name="9 Marcador de fecha"/>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latin typeface="Arial" charset="0"/>
              </a:defRPr>
            </a:lvl1pPr>
            <a:extLst/>
          </a:lstStyle>
          <a:p>
            <a:pPr>
              <a:defRPr/>
            </a:pPr>
            <a:fld id="{28DD3921-22D8-4B85-87A3-126D609A3A1A}" type="datetimeFigureOut">
              <a:rPr lang="en-US"/>
              <a:pPr>
                <a:defRPr/>
              </a:pPr>
              <a:t>6/28/2014</a:t>
            </a:fld>
            <a:endParaRPr lang="en-US" dirty="0"/>
          </a:p>
        </p:txBody>
      </p:sp>
      <p:sp>
        <p:nvSpPr>
          <p:cNvPr id="22" name="21 Marcador de pie de página"/>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latin typeface="Arial" charset="0"/>
              </a:defRPr>
            </a:lvl1pPr>
            <a:extLst/>
          </a:lstStyle>
          <a:p>
            <a:pPr>
              <a:defRPr/>
            </a:pPr>
            <a:endParaRPr lang="en-US"/>
          </a:p>
        </p:txBody>
      </p:sp>
      <p:sp>
        <p:nvSpPr>
          <p:cNvPr id="18" name="17 Marcador de número de diapositiva"/>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a:defRPr sz="1000"/>
            </a:lvl1pPr>
          </a:lstStyle>
          <a:p>
            <a:fld id="{9ED256AC-0A05-4E92-B552-4020A7086DA3}" type="slidenum">
              <a:rPr lang="en-US" altLang="es-VE"/>
              <a:pPr/>
              <a:t>‹Nº›</a:t>
            </a:fld>
            <a:endParaRPr lang="en-US" altLang="es-VE"/>
          </a:p>
        </p:txBody>
      </p:sp>
    </p:spTree>
  </p:cSld>
  <p:clrMap bg1="lt1" tx1="dk1" bg2="lt2" tx2="dk2" accent1="accent1" accent2="accent2" accent3="accent3" accent4="accent4" accent5="accent5" accent6="accent6" hlink="hlink" folHlink="folHlink"/>
  <p:sldLayoutIdLst>
    <p:sldLayoutId id="2147483839" r:id="rId1"/>
    <p:sldLayoutId id="2147483835" r:id="rId2"/>
    <p:sldLayoutId id="2147483840" r:id="rId3"/>
    <p:sldLayoutId id="2147483841" r:id="rId4"/>
    <p:sldLayoutId id="2147483842" r:id="rId5"/>
    <p:sldLayoutId id="2147483843" r:id="rId6"/>
    <p:sldLayoutId id="2147483836" r:id="rId7"/>
    <p:sldLayoutId id="2147483844" r:id="rId8"/>
    <p:sldLayoutId id="2147483845" r:id="rId9"/>
    <p:sldLayoutId id="2147483837" r:id="rId10"/>
    <p:sldLayoutId id="2147483838" r:id="rId11"/>
  </p:sldLayoutIdLst>
  <p:transition>
    <p:pull dir="r"/>
  </p:transition>
  <p:timing>
    <p:tnLst>
      <p:par>
        <p:cTn id="1" dur="indefinite" restart="never" nodeType="tmRoot"/>
      </p:par>
    </p:tnLst>
  </p:timing>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anose="05040102010807070707"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anose="020B0604030504040204"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anose="05020102010507070707"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anose="05020102010507070707"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anose="05020102010507070707"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4.gif"/><Relationship Id="rId1" Type="http://schemas.openxmlformats.org/officeDocument/2006/relationships/slideLayout" Target="../slideLayouts/slideLayout1.xml"/><Relationship Id="rId4" Type="http://schemas.openxmlformats.org/officeDocument/2006/relationships/image" Target="../media/image21.jpeg"/></Relationships>
</file>

<file path=ppt/slides/_rels/slide1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image" Target="../media/image27.jpeg"/><Relationship Id="rId3" Type="http://schemas.openxmlformats.org/officeDocument/2006/relationships/image" Target="../media/image12.png"/><Relationship Id="rId7" Type="http://schemas.openxmlformats.org/officeDocument/2006/relationships/image" Target="../media/image26.jpeg"/><Relationship Id="rId2" Type="http://schemas.openxmlformats.org/officeDocument/2006/relationships/image" Target="../media/image4.gif"/><Relationship Id="rId1" Type="http://schemas.openxmlformats.org/officeDocument/2006/relationships/slideLayout" Target="../slideLayouts/slideLayout1.xml"/><Relationship Id="rId6" Type="http://schemas.openxmlformats.org/officeDocument/2006/relationships/image" Target="../media/image25.jpeg"/><Relationship Id="rId5" Type="http://schemas.openxmlformats.org/officeDocument/2006/relationships/image" Target="../media/image24.jpeg"/><Relationship Id="rId4" Type="http://schemas.openxmlformats.org/officeDocument/2006/relationships/image" Target="../media/image23.jpeg"/></Relationships>
</file>

<file path=ppt/slides/_rels/slide16.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4.gif"/><Relationship Id="rId1" Type="http://schemas.openxmlformats.org/officeDocument/2006/relationships/slideLayout" Target="../slideLayouts/slideLayout1.xml"/><Relationship Id="rId4" Type="http://schemas.openxmlformats.org/officeDocument/2006/relationships/image" Target="../media/image17.gif"/></Relationships>
</file>

<file path=ppt/slides/_rels/slide17.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gif"/><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4.gif"/><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image" Target="../media/image11.jpeg"/></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4.gif"/><Relationship Id="rId1" Type="http://schemas.openxmlformats.org/officeDocument/2006/relationships/slideLayout" Target="../slideLayouts/slideLayout1.xml"/><Relationship Id="rId4" Type="http://schemas.openxmlformats.org/officeDocument/2006/relationships/image" Target="../media/image14.jpeg"/></Relationships>
</file>

<file path=ppt/slides/_rels/slide5.xml.rels><?xml version="1.0" encoding="UTF-8" standalone="yes"?>
<Relationships xmlns="http://schemas.openxmlformats.org/package/2006/relationships"><Relationship Id="rId8" Type="http://schemas.openxmlformats.org/officeDocument/2006/relationships/image" Target="../media/image17.gif"/><Relationship Id="rId3" Type="http://schemas.openxmlformats.org/officeDocument/2006/relationships/image" Target="../media/image4.gif"/><Relationship Id="rId7" Type="http://schemas.openxmlformats.org/officeDocument/2006/relationships/image" Target="../media/image16.png"/><Relationship Id="rId2" Type="http://schemas.openxmlformats.org/officeDocument/2006/relationships/image" Target="../media/image15.jpeg"/><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0.jpeg"/><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8.png"/><Relationship Id="rId1" Type="http://schemas.openxmlformats.org/officeDocument/2006/relationships/slideLayout" Target="../slideLayouts/slideLayout1.xml"/><Relationship Id="rId5" Type="http://schemas.openxmlformats.org/officeDocument/2006/relationships/image" Target="../media/image20.jpeg"/><Relationship Id="rId4" Type="http://schemas.openxmlformats.org/officeDocument/2006/relationships/image" Target="../media/image19.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4.gif"/><Relationship Id="rId1" Type="http://schemas.openxmlformats.org/officeDocument/2006/relationships/slideLayout" Target="../slideLayouts/slideLayout1.xml"/><Relationship Id="rId5" Type="http://schemas.openxmlformats.org/officeDocument/2006/relationships/image" Target="../media/image21.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57158" y="2000240"/>
            <a:ext cx="8572560" cy="1985978"/>
          </a:xfrm>
          <a:scene3d>
            <a:camera prst="perspectiveFront"/>
            <a:lightRig rig="threePt" dir="t"/>
          </a:scene3d>
        </p:spPr>
        <p:txBody>
          <a:bodyPr>
            <a:noAutofit/>
          </a:bodyPr>
          <a:lstStyle/>
          <a:p>
            <a:pPr algn="ctr" eaLnBrk="1" fontAlgn="auto" hangingPunct="1">
              <a:spcAft>
                <a:spcPts val="0"/>
              </a:spcAft>
              <a:defRPr/>
            </a:pPr>
            <a:r>
              <a:rPr lang="es-ES_tradnl" sz="3600" b="0" dirty="0" smtClean="0">
                <a:solidFill>
                  <a:srgbClr val="009999"/>
                </a:solidFill>
                <a:effectLst/>
              </a:rPr>
              <a:t>Software Educativo para la Enseñanza de Estructuras de Control de Programación Estructurada</a:t>
            </a:r>
            <a:endParaRPr lang="es-ES" sz="3600" b="0" dirty="0">
              <a:solidFill>
                <a:srgbClr val="009999"/>
              </a:solidFill>
              <a:effectLst/>
            </a:endParaRPr>
          </a:p>
        </p:txBody>
      </p:sp>
      <p:pic>
        <p:nvPicPr>
          <p:cNvPr id="5" name="Picture 4" descr="nueva versión logo circulo"/>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1766888" cy="180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1 Título"/>
          <p:cNvSpPr>
            <a:spLocks/>
          </p:cNvSpPr>
          <p:nvPr/>
        </p:nvSpPr>
        <p:spPr bwMode="auto">
          <a:xfrm>
            <a:off x="1643063" y="142875"/>
            <a:ext cx="657225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20000"/>
              </a:spcBef>
            </a:pPr>
            <a:r>
              <a:rPr lang="es-ES" altLang="es-VE" sz="1700" b="1"/>
              <a:t>UNIVERSIDAD VALLE DEL MOMBOY</a:t>
            </a:r>
            <a:br>
              <a:rPr lang="es-ES" altLang="es-VE" sz="1700" b="1"/>
            </a:br>
            <a:r>
              <a:rPr lang="es-ES" altLang="es-VE" sz="1700" b="1"/>
              <a:t>FACULTAD DE INGENIERÍA</a:t>
            </a:r>
            <a:br>
              <a:rPr lang="es-ES" altLang="es-VE" sz="1700" b="1"/>
            </a:br>
            <a:r>
              <a:rPr lang="es-ES" altLang="es-VE" sz="1700" b="1"/>
              <a:t>ESCUELA DE COMPUTACIÓN </a:t>
            </a:r>
            <a:br>
              <a:rPr lang="es-ES" altLang="es-VE" sz="1700" b="1"/>
            </a:br>
            <a:r>
              <a:rPr lang="es-ES" altLang="es-VE" sz="1700" b="1"/>
              <a:t>VALERA, ESTADO TRUJILLO</a:t>
            </a:r>
          </a:p>
        </p:txBody>
      </p:sp>
      <p:sp>
        <p:nvSpPr>
          <p:cNvPr id="7" name="2 Subtítulo"/>
          <p:cNvSpPr txBox="1">
            <a:spLocks/>
          </p:cNvSpPr>
          <p:nvPr/>
        </p:nvSpPr>
        <p:spPr bwMode="auto">
          <a:xfrm>
            <a:off x="2714625" y="6357938"/>
            <a:ext cx="3500438"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20000"/>
              </a:spcBef>
              <a:buFont typeface="Arial" panose="020B0604020202020204" pitchFamily="34" charset="0"/>
              <a:buNone/>
            </a:pPr>
            <a:r>
              <a:rPr lang="es-ES" altLang="es-VE" sz="1700" b="1"/>
              <a:t>Junio 2014</a:t>
            </a:r>
          </a:p>
        </p:txBody>
      </p:sp>
      <p:sp>
        <p:nvSpPr>
          <p:cNvPr id="11" name="10 CuadroTexto"/>
          <p:cNvSpPr txBox="1"/>
          <p:nvPr/>
        </p:nvSpPr>
        <p:spPr>
          <a:xfrm>
            <a:off x="6300192" y="4643446"/>
            <a:ext cx="2843808" cy="646331"/>
          </a:xfrm>
          <a:prstGeom prst="rect">
            <a:avLst/>
          </a:prstGeom>
          <a:noFill/>
        </p:spPr>
        <p:txBody>
          <a:bodyPr>
            <a:spAutoFit/>
          </a:bodyPr>
          <a:lstStyle/>
          <a:p>
            <a:pPr fontAlgn="auto">
              <a:spcBef>
                <a:spcPts val="0"/>
              </a:spcBef>
              <a:spcAft>
                <a:spcPts val="0"/>
              </a:spcAft>
              <a:defRPr/>
            </a:pPr>
            <a:r>
              <a:rPr lang="es-ES_tradnl" spc="50" dirty="0">
                <a:ln w="13500">
                  <a:solidFill>
                    <a:schemeClr val="accent1">
                      <a:shade val="2500"/>
                      <a:alpha val="6500"/>
                    </a:schemeClr>
                  </a:solidFill>
                  <a:prstDash val="solid"/>
                </a:ln>
                <a:effectLst>
                  <a:innerShdw blurRad="50900" dist="38500" dir="13500000">
                    <a:srgbClr val="000000">
                      <a:alpha val="60000"/>
                    </a:srgbClr>
                  </a:innerShdw>
                </a:effectLst>
                <a:latin typeface="Arial" charset="0"/>
              </a:rPr>
              <a:t>Autor:</a:t>
            </a:r>
            <a:endParaRPr lang="es-ES_tradnl" spc="50" dirty="0">
              <a:ln w="13500">
                <a:solidFill>
                  <a:schemeClr val="accent1">
                    <a:shade val="2500"/>
                    <a:alpha val="6500"/>
                  </a:schemeClr>
                </a:solidFill>
                <a:prstDash val="solid"/>
              </a:ln>
              <a:solidFill>
                <a:srgbClr val="009999"/>
              </a:solidFill>
              <a:effectLst>
                <a:innerShdw blurRad="50900" dist="38500" dir="13500000">
                  <a:srgbClr val="000000">
                    <a:alpha val="60000"/>
                  </a:srgbClr>
                </a:innerShdw>
              </a:effectLst>
              <a:latin typeface="Arial" charset="0"/>
            </a:endParaRPr>
          </a:p>
          <a:p>
            <a:pPr fontAlgn="auto">
              <a:spcBef>
                <a:spcPts val="0"/>
              </a:spcBef>
              <a:spcAft>
                <a:spcPts val="0"/>
              </a:spcAft>
              <a:defRPr/>
            </a:pPr>
            <a:r>
              <a:rPr lang="es-ES_tradnl" spc="50" dirty="0" err="1">
                <a:ln w="13500">
                  <a:solidFill>
                    <a:schemeClr val="accent1">
                      <a:shade val="2500"/>
                      <a:alpha val="6500"/>
                    </a:schemeClr>
                  </a:solidFill>
                  <a:prstDash val="solid"/>
                </a:ln>
                <a:effectLst>
                  <a:innerShdw blurRad="50900" dist="38500" dir="13500000">
                    <a:srgbClr val="000000">
                      <a:alpha val="60000"/>
                    </a:srgbClr>
                  </a:innerShdw>
                </a:effectLst>
                <a:latin typeface="Arial" charset="0"/>
              </a:rPr>
              <a:t>Msc</a:t>
            </a:r>
            <a:r>
              <a:rPr lang="es-ES_tradnl" spc="50" dirty="0">
                <a:ln w="13500">
                  <a:solidFill>
                    <a:schemeClr val="accent1">
                      <a:shade val="2500"/>
                      <a:alpha val="6500"/>
                    </a:schemeClr>
                  </a:solidFill>
                  <a:prstDash val="solid"/>
                </a:ln>
                <a:effectLst>
                  <a:innerShdw blurRad="50900" dist="38500" dir="13500000">
                    <a:srgbClr val="000000">
                      <a:alpha val="60000"/>
                    </a:srgbClr>
                  </a:innerShdw>
                </a:effectLst>
                <a:latin typeface="Arial" charset="0"/>
              </a:rPr>
              <a:t>. </a:t>
            </a:r>
            <a:r>
              <a:rPr lang="es-ES_tradnl" spc="50" dirty="0" err="1">
                <a:ln w="13500">
                  <a:solidFill>
                    <a:schemeClr val="accent1">
                      <a:shade val="2500"/>
                      <a:alpha val="6500"/>
                    </a:schemeClr>
                  </a:solidFill>
                  <a:prstDash val="solid"/>
                </a:ln>
                <a:solidFill>
                  <a:srgbClr val="009999"/>
                </a:solidFill>
                <a:effectLst>
                  <a:innerShdw blurRad="50900" dist="38500" dir="13500000">
                    <a:srgbClr val="000000">
                      <a:alpha val="60000"/>
                    </a:srgbClr>
                  </a:innerShdw>
                </a:effectLst>
                <a:latin typeface="Arial" charset="0"/>
              </a:rPr>
              <a:t>Hellyss</a:t>
            </a:r>
            <a:r>
              <a:rPr lang="es-ES_tradnl" spc="50" dirty="0">
                <a:ln w="13500">
                  <a:solidFill>
                    <a:schemeClr val="accent1">
                      <a:shade val="2500"/>
                      <a:alpha val="6500"/>
                    </a:schemeClr>
                  </a:solidFill>
                  <a:prstDash val="solid"/>
                </a:ln>
                <a:solidFill>
                  <a:srgbClr val="009999"/>
                </a:solidFill>
                <a:effectLst>
                  <a:innerShdw blurRad="50900" dist="38500" dir="13500000">
                    <a:srgbClr val="000000">
                      <a:alpha val="60000"/>
                    </a:srgbClr>
                  </a:innerShdw>
                </a:effectLst>
                <a:latin typeface="Arial" charset="0"/>
              </a:rPr>
              <a:t> Mendoza</a:t>
            </a:r>
            <a:endParaRPr lang="es-ES" dirty="0">
              <a:solidFill>
                <a:srgbClr val="009999"/>
              </a:solidFill>
              <a:latin typeface="Arial" charset="0"/>
            </a:endParaRPr>
          </a:p>
        </p:txBody>
      </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5"/>
                                        </p:tgtEl>
                                        <p:attrNameLst>
                                          <p:attrName>r</p:attrName>
                                        </p:attrNameLst>
                                      </p:cBhvr>
                                    </p:animRo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9"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1000" fill="hold"/>
                                        <p:tgtEl>
                                          <p:spTgt spid="2"/>
                                        </p:tgtEl>
                                        <p:attrNameLst>
                                          <p:attrName>ppt_x</p:attrName>
                                        </p:attrNameLst>
                                      </p:cBhvr>
                                      <p:tavLst>
                                        <p:tav tm="0">
                                          <p:val>
                                            <p:strVal val="#ppt_x-.2"/>
                                          </p:val>
                                        </p:tav>
                                        <p:tav tm="100000">
                                          <p:val>
                                            <p:strVal val="#ppt_x"/>
                                          </p:val>
                                        </p:tav>
                                      </p:tavLst>
                                    </p:anim>
                                    <p:anim calcmode="lin" valueType="num">
                                      <p:cBhvr>
                                        <p:cTn id="16"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17" dur="10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7" presetClass="entr" presetSubtype="0" fill="hold" nodeType="clickEffect">
                                  <p:stCondLst>
                                    <p:cond delay="0"/>
                                  </p:stCondLst>
                                  <p:iterate type="lt">
                                    <p:tmPct val="50000"/>
                                  </p:iterate>
                                  <p:childTnLst>
                                    <p:set>
                                      <p:cBhvr>
                                        <p:cTn id="21" dur="1" fill="hold">
                                          <p:stCondLst>
                                            <p:cond delay="0"/>
                                          </p:stCondLst>
                                        </p:cTn>
                                        <p:tgtEl>
                                          <p:spTgt spid="11"/>
                                        </p:tgtEl>
                                        <p:attrNameLst>
                                          <p:attrName>style.visibility</p:attrName>
                                        </p:attrNameLst>
                                      </p:cBhvr>
                                      <p:to>
                                        <p:strVal val="visible"/>
                                      </p:to>
                                    </p:set>
                                    <p:anim calcmode="discrete" valueType="clr">
                                      <p:cBhvr override="childStyle">
                                        <p:cTn id="22" dur="80"/>
                                        <p:tgtEl>
                                          <p:spTgt spid="11"/>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11"/>
                                        </p:tgtEl>
                                        <p:attrNameLst>
                                          <p:attrName>fillcolor</p:attrName>
                                        </p:attrNameLst>
                                      </p:cBhvr>
                                      <p:tavLst>
                                        <p:tav tm="0">
                                          <p:val>
                                            <p:clrVal>
                                              <a:schemeClr val="accent2"/>
                                            </p:clrVal>
                                          </p:val>
                                        </p:tav>
                                        <p:tav tm="50000">
                                          <p:val>
                                            <p:clrVal>
                                              <a:schemeClr val="hlink"/>
                                            </p:clrVal>
                                          </p:val>
                                        </p:tav>
                                      </p:tavLst>
                                    </p:anim>
                                    <p:set>
                                      <p:cBhvr>
                                        <p:cTn id="24" dur="80"/>
                                        <p:tgtEl>
                                          <p:spTgt spid="11"/>
                                        </p:tgtEl>
                                        <p:attrNameLst>
                                          <p:attrName>fill.type</p:attrName>
                                        </p:attrNameLst>
                                      </p:cBhvr>
                                      <p:to>
                                        <p:strVal val="solid"/>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14 Rectángulo redondeado"/>
          <p:cNvSpPr/>
          <p:nvPr/>
        </p:nvSpPr>
        <p:spPr>
          <a:xfrm>
            <a:off x="571500" y="4786313"/>
            <a:ext cx="7929563" cy="928687"/>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s-ES_tradnl" sz="1600" dirty="0">
              <a:solidFill>
                <a:schemeClr val="bg1"/>
              </a:solidFill>
            </a:endParaRPr>
          </a:p>
          <a:p>
            <a:pPr>
              <a:defRPr/>
            </a:pPr>
            <a:endParaRPr lang="es-ES_tradnl" sz="1600" dirty="0">
              <a:solidFill>
                <a:schemeClr val="bg1"/>
              </a:solidFill>
            </a:endParaRPr>
          </a:p>
          <a:p>
            <a:pPr>
              <a:defRPr/>
            </a:pPr>
            <a:endParaRPr lang="es-ES_tradnl" sz="1600" dirty="0">
              <a:solidFill>
                <a:schemeClr val="bg1"/>
              </a:solidFill>
            </a:endParaRPr>
          </a:p>
          <a:p>
            <a:pPr>
              <a:defRPr/>
            </a:pPr>
            <a:endParaRPr lang="es-ES_tradnl" sz="1600" dirty="0">
              <a:solidFill>
                <a:schemeClr val="bg1"/>
              </a:solidFill>
            </a:endParaRPr>
          </a:p>
          <a:p>
            <a:pPr>
              <a:defRPr/>
            </a:pPr>
            <a:endParaRPr lang="es-ES_tradnl" dirty="0">
              <a:solidFill>
                <a:schemeClr val="bg1"/>
              </a:solidFill>
            </a:endParaRPr>
          </a:p>
          <a:p>
            <a:pPr>
              <a:defRPr/>
            </a:pPr>
            <a:endParaRPr lang="es-ES_tradnl" dirty="0">
              <a:solidFill>
                <a:schemeClr val="bg1"/>
              </a:solidFill>
            </a:endParaRPr>
          </a:p>
          <a:p>
            <a:pPr>
              <a:defRPr/>
            </a:pPr>
            <a:endParaRPr lang="es-ES_tradnl" dirty="0">
              <a:solidFill>
                <a:schemeClr val="bg1"/>
              </a:solidFill>
            </a:endParaRPr>
          </a:p>
        </p:txBody>
      </p:sp>
      <p:sp>
        <p:nvSpPr>
          <p:cNvPr id="9" name="8 Rectángulo redondeado"/>
          <p:cNvSpPr/>
          <p:nvPr/>
        </p:nvSpPr>
        <p:spPr>
          <a:xfrm>
            <a:off x="642938" y="1857375"/>
            <a:ext cx="7929562" cy="92868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sz="1600" dirty="0">
              <a:solidFill>
                <a:schemeClr val="bg1"/>
              </a:solidFill>
            </a:endParaRPr>
          </a:p>
          <a:p>
            <a:pPr algn="ctr">
              <a:defRPr/>
            </a:pPr>
            <a:endParaRPr lang="es-ES_tradnl" sz="1600" dirty="0">
              <a:solidFill>
                <a:schemeClr val="bg1"/>
              </a:solidFill>
            </a:endParaRPr>
          </a:p>
          <a:p>
            <a:pPr algn="ctr">
              <a:defRPr/>
            </a:pPr>
            <a:endParaRPr lang="es-ES_tradnl" sz="1600" dirty="0">
              <a:solidFill>
                <a:schemeClr val="bg1"/>
              </a:solidFill>
            </a:endParaRPr>
          </a:p>
          <a:p>
            <a:pPr algn="ctr">
              <a:defRPr/>
            </a:pPr>
            <a:endParaRPr lang="es-ES_tradnl" sz="1600" dirty="0">
              <a:solidFill>
                <a:schemeClr val="bg1"/>
              </a:solidFill>
            </a:endParaRPr>
          </a:p>
          <a:p>
            <a:pPr algn="ctr">
              <a:defRPr/>
            </a:pPr>
            <a:endParaRPr lang="es-ES_tradnl" dirty="0">
              <a:solidFill>
                <a:schemeClr val="bg1"/>
              </a:solidFill>
            </a:endParaRPr>
          </a:p>
          <a:p>
            <a:pPr algn="ctr">
              <a:defRPr/>
            </a:pPr>
            <a:endParaRPr lang="es-ES_tradnl" dirty="0">
              <a:solidFill>
                <a:schemeClr val="bg1"/>
              </a:solidFill>
            </a:endParaRPr>
          </a:p>
          <a:p>
            <a:pPr algn="ctr">
              <a:defRPr/>
            </a:pPr>
            <a:endParaRPr lang="es-ES_tradnl" dirty="0">
              <a:solidFill>
                <a:schemeClr val="bg1"/>
              </a:solidFill>
            </a:endParaRPr>
          </a:p>
        </p:txBody>
      </p:sp>
      <p:pic>
        <p:nvPicPr>
          <p:cNvPr id="4" name="3 Imagen" descr="cerebro.gif"/>
          <p:cNvPicPr>
            <a:picLocks noChangeAspect="1"/>
          </p:cNvPicPr>
          <p:nvPr/>
        </p:nvPicPr>
        <p:blipFill>
          <a:blip r:embed="rId2" cstate="print">
            <a:duotone>
              <a:prstClr val="black"/>
              <a:schemeClr val="accent1">
                <a:tint val="45000"/>
                <a:satMod val="400000"/>
              </a:schemeClr>
            </a:duotone>
          </a:blip>
          <a:stretch>
            <a:fillRect/>
          </a:stretch>
        </p:blipFill>
        <p:spPr>
          <a:xfrm>
            <a:off x="8349156" y="0"/>
            <a:ext cx="794843" cy="1071546"/>
          </a:xfrm>
          <a:prstGeom prst="rect">
            <a:avLst/>
          </a:prstGeom>
        </p:spPr>
      </p:pic>
      <p:sp>
        <p:nvSpPr>
          <p:cNvPr id="5" name="4 CuadroTexto"/>
          <p:cNvSpPr txBox="1"/>
          <p:nvPr/>
        </p:nvSpPr>
        <p:spPr>
          <a:xfrm>
            <a:off x="285720" y="357166"/>
            <a:ext cx="8286808" cy="923330"/>
          </a:xfrm>
          <a:prstGeom prst="rect">
            <a:avLst/>
          </a:prstGeom>
          <a:noFill/>
        </p:spPr>
        <p:txBody>
          <a:bodyPr>
            <a:spAutoFit/>
          </a:bodyPr>
          <a:lstStyle/>
          <a:p>
            <a:pPr algn="ctr">
              <a:defRPr/>
            </a:pPr>
            <a:r>
              <a:rPr lang="es-ES_tradnl" sz="5400" dirty="0">
                <a:ln w="10160">
                  <a:solidFill>
                    <a:schemeClr val="accent1"/>
                  </a:solidFill>
                  <a:prstDash val="solid"/>
                </a:ln>
                <a:solidFill>
                  <a:srgbClr val="FFFFFF"/>
                </a:solidFill>
                <a:effectLst>
                  <a:outerShdw blurRad="38100" dist="32000" dir="5400000" algn="tl">
                    <a:srgbClr val="000000">
                      <a:alpha val="30000"/>
                    </a:srgbClr>
                  </a:outerShdw>
                  <a:reflection blurRad="6350" stA="60000" endA="900" endPos="58000" dir="5400000" sy="-100000" algn="bl" rotWithShape="0"/>
                </a:effectLst>
                <a:latin typeface="Arial" charset="0"/>
              </a:rPr>
              <a:t>Antecedentes</a:t>
            </a:r>
            <a:endParaRPr lang="es-ES" sz="5400" dirty="0">
              <a:ln w="10160">
                <a:solidFill>
                  <a:schemeClr val="accent1"/>
                </a:solidFill>
                <a:prstDash val="solid"/>
              </a:ln>
              <a:solidFill>
                <a:srgbClr val="FFFFFF"/>
              </a:solidFill>
              <a:effectLst>
                <a:outerShdw blurRad="38100" dist="32000" dir="5400000" algn="tl">
                  <a:srgbClr val="000000">
                    <a:alpha val="30000"/>
                  </a:srgbClr>
                </a:outerShdw>
                <a:reflection blurRad="6350" stA="60000" endA="900" endPos="58000" dir="5400000" sy="-100000" algn="bl" rotWithShape="0"/>
              </a:effectLst>
              <a:latin typeface="Arial" charset="0"/>
            </a:endParaRPr>
          </a:p>
        </p:txBody>
      </p:sp>
      <p:sp>
        <p:nvSpPr>
          <p:cNvPr id="7" name="6 Rectángulo"/>
          <p:cNvSpPr>
            <a:spLocks noChangeArrowheads="1"/>
          </p:cNvSpPr>
          <p:nvPr/>
        </p:nvSpPr>
        <p:spPr bwMode="auto">
          <a:xfrm>
            <a:off x="928688" y="1857375"/>
            <a:ext cx="74295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s-ES" altLang="es-VE" b="1"/>
              <a:t>Castellanos y Macías (2003). I.U.T.E.T “Software Educativo de la Presencia Geohistora de Simón Bolívar y las Rutas Trujillanas del Ejercito Libertador” </a:t>
            </a:r>
            <a:endParaRPr lang="es-ES" altLang="es-VE"/>
          </a:p>
        </p:txBody>
      </p:sp>
      <p:sp>
        <p:nvSpPr>
          <p:cNvPr id="10" name="9 Rectángulo redondeado"/>
          <p:cNvSpPr/>
          <p:nvPr/>
        </p:nvSpPr>
        <p:spPr>
          <a:xfrm>
            <a:off x="571500" y="3286125"/>
            <a:ext cx="7929563" cy="92868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sz="1600" dirty="0">
              <a:solidFill>
                <a:schemeClr val="bg1"/>
              </a:solidFill>
            </a:endParaRPr>
          </a:p>
          <a:p>
            <a:pPr algn="ctr">
              <a:defRPr/>
            </a:pPr>
            <a:endParaRPr lang="es-ES_tradnl" sz="1600" dirty="0">
              <a:solidFill>
                <a:schemeClr val="bg1"/>
              </a:solidFill>
            </a:endParaRPr>
          </a:p>
          <a:p>
            <a:pPr algn="ctr">
              <a:defRPr/>
            </a:pPr>
            <a:endParaRPr lang="es-ES_tradnl" sz="1600" dirty="0">
              <a:solidFill>
                <a:schemeClr val="bg1"/>
              </a:solidFill>
            </a:endParaRPr>
          </a:p>
          <a:p>
            <a:pPr algn="ctr">
              <a:defRPr/>
            </a:pPr>
            <a:endParaRPr lang="es-ES_tradnl" sz="1600" dirty="0">
              <a:solidFill>
                <a:schemeClr val="bg1"/>
              </a:solidFill>
            </a:endParaRPr>
          </a:p>
          <a:p>
            <a:pPr algn="ctr">
              <a:defRPr/>
            </a:pPr>
            <a:endParaRPr lang="es-ES_tradnl" dirty="0">
              <a:solidFill>
                <a:schemeClr val="bg1"/>
              </a:solidFill>
            </a:endParaRPr>
          </a:p>
          <a:p>
            <a:pPr algn="ctr">
              <a:defRPr/>
            </a:pPr>
            <a:endParaRPr lang="es-ES_tradnl" dirty="0">
              <a:solidFill>
                <a:schemeClr val="bg1"/>
              </a:solidFill>
            </a:endParaRPr>
          </a:p>
          <a:p>
            <a:pPr algn="ctr">
              <a:defRPr/>
            </a:pPr>
            <a:endParaRPr lang="es-ES_tradnl" dirty="0">
              <a:solidFill>
                <a:schemeClr val="bg1"/>
              </a:solidFill>
            </a:endParaRPr>
          </a:p>
        </p:txBody>
      </p:sp>
      <p:pic>
        <p:nvPicPr>
          <p:cNvPr id="11" name="10 Imagen" descr="viñeta.gif"/>
          <p:cNvPicPr>
            <a:picLocks noChangeAspect="1"/>
          </p:cNvPicPr>
          <p:nvPr/>
        </p:nvPicPr>
        <p:blipFill>
          <a:blip r:embed="rId3" cstate="print">
            <a:duotone>
              <a:prstClr val="black"/>
              <a:schemeClr val="accent1">
                <a:tint val="45000"/>
                <a:satMod val="400000"/>
              </a:schemeClr>
            </a:duotone>
          </a:blip>
          <a:stretch>
            <a:fillRect/>
          </a:stretch>
        </p:blipFill>
        <p:spPr>
          <a:xfrm>
            <a:off x="214282" y="2143116"/>
            <a:ext cx="357190" cy="338391"/>
          </a:xfrm>
          <a:prstGeom prst="rect">
            <a:avLst/>
          </a:prstGeom>
        </p:spPr>
      </p:pic>
      <p:pic>
        <p:nvPicPr>
          <p:cNvPr id="12" name="11 Imagen" descr="viñeta.gif"/>
          <p:cNvPicPr>
            <a:picLocks noChangeAspect="1"/>
          </p:cNvPicPr>
          <p:nvPr/>
        </p:nvPicPr>
        <p:blipFill>
          <a:blip r:embed="rId3" cstate="print">
            <a:duotone>
              <a:prstClr val="black"/>
              <a:schemeClr val="accent1">
                <a:tint val="45000"/>
                <a:satMod val="400000"/>
              </a:schemeClr>
            </a:duotone>
          </a:blip>
          <a:stretch>
            <a:fillRect/>
          </a:stretch>
        </p:blipFill>
        <p:spPr>
          <a:xfrm>
            <a:off x="214282" y="3571876"/>
            <a:ext cx="357190" cy="338391"/>
          </a:xfrm>
          <a:prstGeom prst="rect">
            <a:avLst/>
          </a:prstGeom>
        </p:spPr>
      </p:pic>
      <p:sp>
        <p:nvSpPr>
          <p:cNvPr id="37889" name="Rectangle 1"/>
          <p:cNvSpPr>
            <a:spLocks noChangeArrowheads="1"/>
          </p:cNvSpPr>
          <p:nvPr/>
        </p:nvSpPr>
        <p:spPr bwMode="auto">
          <a:xfrm>
            <a:off x="642938" y="3219450"/>
            <a:ext cx="7786687"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es-ES" altLang="es-VE" b="1">
                <a:cs typeface="Times New Roman" panose="02020603050405020304" pitchFamily="18" charset="0"/>
              </a:rPr>
              <a:t>   </a:t>
            </a:r>
          </a:p>
          <a:p>
            <a:pPr algn="just"/>
            <a:r>
              <a:rPr lang="es-ES" altLang="es-VE" b="1">
                <a:cs typeface="Times New Roman" panose="02020603050405020304" pitchFamily="18" charset="0"/>
              </a:rPr>
              <a:t>     Valderrama (2004), “Software educativo para el aprendizaje de la lectura y redacción de segundo grado de educación básica”</a:t>
            </a:r>
            <a:r>
              <a:rPr lang="es-ES" altLang="es-VE">
                <a:cs typeface="Times New Roman" panose="02020603050405020304" pitchFamily="18" charset="0"/>
              </a:rPr>
              <a:t>, </a:t>
            </a:r>
            <a:endParaRPr lang="es-ES" altLang="es-VE"/>
          </a:p>
        </p:txBody>
      </p:sp>
      <p:sp>
        <p:nvSpPr>
          <p:cNvPr id="14" name="13 Rectángulo"/>
          <p:cNvSpPr>
            <a:spLocks noChangeArrowheads="1"/>
          </p:cNvSpPr>
          <p:nvPr/>
        </p:nvSpPr>
        <p:spPr bwMode="auto">
          <a:xfrm>
            <a:off x="785813" y="4786313"/>
            <a:ext cx="72866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a:t>     </a:t>
            </a:r>
            <a:r>
              <a:rPr lang="es-ES" altLang="es-VE" b="1"/>
              <a:t>Lizardo (2004), Desarrollo un software educativo para el aprendizaje de la habilidad  numérica del curso introductoria de la Universidad ”Valle de Momboy”</a:t>
            </a:r>
            <a:r>
              <a:rPr lang="es-ES" altLang="es-VE"/>
              <a:t>, </a:t>
            </a:r>
          </a:p>
        </p:txBody>
      </p:sp>
      <p:pic>
        <p:nvPicPr>
          <p:cNvPr id="16" name="15 Imagen" descr="viñeta.gif"/>
          <p:cNvPicPr>
            <a:picLocks noChangeAspect="1"/>
          </p:cNvPicPr>
          <p:nvPr/>
        </p:nvPicPr>
        <p:blipFill>
          <a:blip r:embed="rId3" cstate="print">
            <a:duotone>
              <a:prstClr val="black"/>
              <a:schemeClr val="accent1">
                <a:tint val="45000"/>
                <a:satMod val="400000"/>
              </a:schemeClr>
            </a:duotone>
          </a:blip>
          <a:stretch>
            <a:fillRect/>
          </a:stretch>
        </p:blipFill>
        <p:spPr>
          <a:xfrm>
            <a:off x="214282" y="5019435"/>
            <a:ext cx="357190" cy="338391"/>
          </a:xfrm>
          <a:prstGeom prst="rect">
            <a:avLst/>
          </a:prstGeom>
        </p:spPr>
      </p:pic>
    </p:spTree>
  </p:cSld>
  <p:clrMapOvr>
    <a:masterClrMapping/>
  </p:clrMapOvr>
  <p:transition>
    <p:pull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par>
                                <p:cTn id="10" presetID="29"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ppt_x</p:attrName>
                                        </p:attrNameLst>
                                      </p:cBhvr>
                                      <p:tavLst>
                                        <p:tav tm="0">
                                          <p:val>
                                            <p:strVal val="#ppt_x-.2"/>
                                          </p:val>
                                        </p:tav>
                                        <p:tav tm="100000">
                                          <p:val>
                                            <p:strVal val="#ppt_x"/>
                                          </p:val>
                                        </p:tav>
                                      </p:tavLst>
                                    </p:anim>
                                    <p:anim calcmode="lin" valueType="num">
                                      <p:cBhvr>
                                        <p:cTn id="13"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additive="base">
                                        <p:cTn id="33" dur="500" fill="hold"/>
                                        <p:tgtEl>
                                          <p:spTgt spid="12"/>
                                        </p:tgtEl>
                                        <p:attrNameLst>
                                          <p:attrName>ppt_x</p:attrName>
                                        </p:attrNameLst>
                                      </p:cBhvr>
                                      <p:tavLst>
                                        <p:tav tm="0">
                                          <p:val>
                                            <p:strVal val="#ppt_x"/>
                                          </p:val>
                                        </p:tav>
                                        <p:tav tm="100000">
                                          <p:val>
                                            <p:strVal val="#ppt_x"/>
                                          </p:val>
                                        </p:tav>
                                      </p:tavLst>
                                    </p:anim>
                                    <p:anim calcmode="lin" valueType="num">
                                      <p:cBhvr additive="base">
                                        <p:cTn id="34" dur="500" fill="hold"/>
                                        <p:tgtEl>
                                          <p:spTgt spid="12"/>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7889"/>
                                        </p:tgtEl>
                                        <p:attrNameLst>
                                          <p:attrName>style.visibility</p:attrName>
                                        </p:attrNameLst>
                                      </p:cBhvr>
                                      <p:to>
                                        <p:strVal val="visible"/>
                                      </p:to>
                                    </p:set>
                                    <p:anim calcmode="lin" valueType="num">
                                      <p:cBhvr additive="base">
                                        <p:cTn id="41" dur="500" fill="hold"/>
                                        <p:tgtEl>
                                          <p:spTgt spid="37889"/>
                                        </p:tgtEl>
                                        <p:attrNameLst>
                                          <p:attrName>ppt_x</p:attrName>
                                        </p:attrNameLst>
                                      </p:cBhvr>
                                      <p:tavLst>
                                        <p:tav tm="0">
                                          <p:val>
                                            <p:strVal val="#ppt_x"/>
                                          </p:val>
                                        </p:tav>
                                        <p:tav tm="100000">
                                          <p:val>
                                            <p:strVal val="#ppt_x"/>
                                          </p:val>
                                        </p:tav>
                                      </p:tavLst>
                                    </p:anim>
                                    <p:anim calcmode="lin" valueType="num">
                                      <p:cBhvr additive="base">
                                        <p:cTn id="42" dur="500" fill="hold"/>
                                        <p:tgtEl>
                                          <p:spTgt spid="37889"/>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additive="base">
                                        <p:cTn id="47" dur="500" fill="hold"/>
                                        <p:tgtEl>
                                          <p:spTgt spid="14"/>
                                        </p:tgtEl>
                                        <p:attrNameLst>
                                          <p:attrName>ppt_x</p:attrName>
                                        </p:attrNameLst>
                                      </p:cBhvr>
                                      <p:tavLst>
                                        <p:tav tm="0">
                                          <p:val>
                                            <p:strVal val="#ppt_x"/>
                                          </p:val>
                                        </p:tav>
                                        <p:tav tm="100000">
                                          <p:val>
                                            <p:strVal val="#ppt_x"/>
                                          </p:val>
                                        </p:tav>
                                      </p:tavLst>
                                    </p:anim>
                                    <p:anim calcmode="lin" valueType="num">
                                      <p:cBhvr additive="base">
                                        <p:cTn id="48" dur="500" fill="hold"/>
                                        <p:tgtEl>
                                          <p:spTgt spid="14"/>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5"/>
                                        </p:tgtEl>
                                        <p:attrNameLst>
                                          <p:attrName>style.visibility</p:attrName>
                                        </p:attrNameLst>
                                      </p:cBhvr>
                                      <p:to>
                                        <p:strVal val="visible"/>
                                      </p:to>
                                    </p:set>
                                    <p:anim calcmode="lin" valueType="num">
                                      <p:cBhvr additive="base">
                                        <p:cTn id="51" dur="500" fill="hold"/>
                                        <p:tgtEl>
                                          <p:spTgt spid="15"/>
                                        </p:tgtEl>
                                        <p:attrNameLst>
                                          <p:attrName>ppt_x</p:attrName>
                                        </p:attrNameLst>
                                      </p:cBhvr>
                                      <p:tavLst>
                                        <p:tav tm="0">
                                          <p:val>
                                            <p:strVal val="#ppt_x"/>
                                          </p:val>
                                        </p:tav>
                                        <p:tav tm="100000">
                                          <p:val>
                                            <p:strVal val="#ppt_x"/>
                                          </p:val>
                                        </p:tav>
                                      </p:tavLst>
                                    </p:anim>
                                    <p:anim calcmode="lin" valueType="num">
                                      <p:cBhvr additive="base">
                                        <p:cTn id="52" dur="500" fill="hold"/>
                                        <p:tgtEl>
                                          <p:spTgt spid="15"/>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16"/>
                                        </p:tgtEl>
                                        <p:attrNameLst>
                                          <p:attrName>style.visibility</p:attrName>
                                        </p:attrNameLst>
                                      </p:cBhvr>
                                      <p:to>
                                        <p:strVal val="visible"/>
                                      </p:to>
                                    </p:set>
                                    <p:anim calcmode="lin" valueType="num">
                                      <p:cBhvr additive="base">
                                        <p:cTn id="55" dur="500" fill="hold"/>
                                        <p:tgtEl>
                                          <p:spTgt spid="16"/>
                                        </p:tgtEl>
                                        <p:attrNameLst>
                                          <p:attrName>ppt_x</p:attrName>
                                        </p:attrNameLst>
                                      </p:cBhvr>
                                      <p:tavLst>
                                        <p:tav tm="0">
                                          <p:val>
                                            <p:strVal val="#ppt_x"/>
                                          </p:val>
                                        </p:tav>
                                        <p:tav tm="100000">
                                          <p:val>
                                            <p:strVal val="#ppt_x"/>
                                          </p:val>
                                        </p:tav>
                                      </p:tavLst>
                                    </p:anim>
                                    <p:anim calcmode="lin" valueType="num">
                                      <p:cBhvr additive="base">
                                        <p:cTn id="5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9" grpId="0" animBg="1"/>
      <p:bldP spid="7" grpId="0"/>
      <p:bldP spid="10" grpId="0" animBg="1"/>
      <p:bldP spid="37889" grpId="0"/>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cerebro.gif"/>
          <p:cNvPicPr>
            <a:picLocks noChangeAspect="1"/>
          </p:cNvPicPr>
          <p:nvPr/>
        </p:nvPicPr>
        <p:blipFill>
          <a:blip r:embed="rId2" cstate="print">
            <a:duotone>
              <a:prstClr val="black"/>
              <a:schemeClr val="accent1">
                <a:tint val="45000"/>
                <a:satMod val="400000"/>
              </a:schemeClr>
            </a:duotone>
          </a:blip>
          <a:stretch>
            <a:fillRect/>
          </a:stretch>
        </p:blipFill>
        <p:spPr>
          <a:xfrm>
            <a:off x="8349156" y="0"/>
            <a:ext cx="794843" cy="1071546"/>
          </a:xfrm>
          <a:prstGeom prst="rect">
            <a:avLst/>
          </a:prstGeom>
        </p:spPr>
      </p:pic>
      <p:sp>
        <p:nvSpPr>
          <p:cNvPr id="5" name="4 CuadroTexto"/>
          <p:cNvSpPr txBox="1"/>
          <p:nvPr/>
        </p:nvSpPr>
        <p:spPr>
          <a:xfrm>
            <a:off x="285720" y="357166"/>
            <a:ext cx="8286808" cy="923330"/>
          </a:xfrm>
          <a:prstGeom prst="rect">
            <a:avLst/>
          </a:prstGeom>
          <a:noFill/>
        </p:spPr>
        <p:txBody>
          <a:bodyPr>
            <a:spAutoFit/>
          </a:bodyPr>
          <a:lstStyle/>
          <a:p>
            <a:pPr algn="ctr">
              <a:defRPr/>
            </a:pPr>
            <a:r>
              <a:rPr lang="es-ES_tradnl" sz="5400" dirty="0">
                <a:ln w="10160">
                  <a:solidFill>
                    <a:schemeClr val="accent1"/>
                  </a:solidFill>
                  <a:prstDash val="solid"/>
                </a:ln>
                <a:solidFill>
                  <a:srgbClr val="FFFFFF"/>
                </a:solidFill>
                <a:effectLst>
                  <a:outerShdw blurRad="38100" dist="32000" dir="5400000" algn="tl">
                    <a:srgbClr val="000000">
                      <a:alpha val="30000"/>
                    </a:srgbClr>
                  </a:outerShdw>
                  <a:reflection blurRad="6350" stA="60000" endA="900" endPos="58000" dir="5400000" sy="-100000" algn="bl" rotWithShape="0"/>
                </a:effectLst>
                <a:latin typeface="Arial" charset="0"/>
              </a:rPr>
              <a:t>Metodología</a:t>
            </a:r>
            <a:endParaRPr lang="es-ES" sz="5400" dirty="0">
              <a:ln w="10160">
                <a:solidFill>
                  <a:schemeClr val="accent1"/>
                </a:solidFill>
                <a:prstDash val="solid"/>
              </a:ln>
              <a:solidFill>
                <a:srgbClr val="FFFFFF"/>
              </a:solidFill>
              <a:effectLst>
                <a:outerShdw blurRad="38100" dist="32000" dir="5400000" algn="tl">
                  <a:srgbClr val="000000">
                    <a:alpha val="30000"/>
                  </a:srgbClr>
                </a:outerShdw>
                <a:reflection blurRad="6350" stA="60000" endA="900" endPos="58000" dir="5400000" sy="-100000" algn="bl" rotWithShape="0"/>
              </a:effectLst>
              <a:latin typeface="Arial" charset="0"/>
            </a:endParaRPr>
          </a:p>
        </p:txBody>
      </p:sp>
      <p:sp>
        <p:nvSpPr>
          <p:cNvPr id="9" name="8 Rectángulo redondeado"/>
          <p:cNvSpPr/>
          <p:nvPr/>
        </p:nvSpPr>
        <p:spPr>
          <a:xfrm>
            <a:off x="3143240" y="1714488"/>
            <a:ext cx="2714644" cy="928694"/>
          </a:xfrm>
          <a:prstGeom prst="round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8900000" scaled="1"/>
            <a:tileRect/>
          </a:gradFill>
          <a:effectLst>
            <a:glow rad="101600">
              <a:schemeClr val="accent1">
                <a:satMod val="175000"/>
                <a:alpha val="40000"/>
              </a:schemeClr>
            </a:glow>
            <a:outerShdw blurRad="50800" dist="38100" dir="5400000" rotWithShape="0">
              <a:srgbClr val="000000">
                <a:alpha val="35000"/>
              </a:srgbClr>
            </a:outerShdw>
          </a:effectLst>
        </p:spPr>
        <p:style>
          <a:lnRef idx="1">
            <a:schemeClr val="accent1"/>
          </a:lnRef>
          <a:fillRef idx="2">
            <a:schemeClr val="accent1"/>
          </a:fillRef>
          <a:effectRef idx="1">
            <a:schemeClr val="accent1"/>
          </a:effectRef>
          <a:fontRef idx="minor">
            <a:schemeClr val="dk1"/>
          </a:fontRef>
        </p:style>
        <p:txBody>
          <a:bodyPr anchor="ctr"/>
          <a:lstStyle/>
          <a:p>
            <a:pPr algn="ctr">
              <a:defRPr/>
            </a:pPr>
            <a:r>
              <a:rPr lang="es-ES_tradnl" dirty="0"/>
              <a:t>Análisis</a:t>
            </a:r>
            <a:endParaRPr lang="es-ES" dirty="0"/>
          </a:p>
        </p:txBody>
      </p:sp>
      <p:sp>
        <p:nvSpPr>
          <p:cNvPr id="10" name="9 Rectángulo redondeado"/>
          <p:cNvSpPr/>
          <p:nvPr/>
        </p:nvSpPr>
        <p:spPr>
          <a:xfrm>
            <a:off x="5715000" y="3429000"/>
            <a:ext cx="2714625" cy="928688"/>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s-ES_tradnl" dirty="0"/>
              <a:t>Diseño</a:t>
            </a:r>
            <a:endParaRPr lang="es-ES" dirty="0"/>
          </a:p>
        </p:txBody>
      </p:sp>
      <p:sp>
        <p:nvSpPr>
          <p:cNvPr id="11" name="10 Rectángulo redondeado"/>
          <p:cNvSpPr/>
          <p:nvPr/>
        </p:nvSpPr>
        <p:spPr>
          <a:xfrm>
            <a:off x="428596" y="3429000"/>
            <a:ext cx="2714644" cy="928694"/>
          </a:xfrm>
          <a:prstGeom prst="roundRect">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2700000" scaled="1"/>
            <a:tileRect/>
          </a:gradFill>
          <a:effectLst>
            <a:glow rad="101600">
              <a:schemeClr val="accent1">
                <a:satMod val="175000"/>
                <a:alpha val="40000"/>
              </a:schemeClr>
            </a:glow>
            <a:outerShdw blurRad="50800" dist="38100" dir="5400000" rotWithShape="0">
              <a:srgbClr val="000000">
                <a:alpha val="35000"/>
              </a:srgbClr>
            </a:outerShdw>
          </a:effectLst>
        </p:spPr>
        <p:style>
          <a:lnRef idx="1">
            <a:schemeClr val="accent1"/>
          </a:lnRef>
          <a:fillRef idx="2">
            <a:schemeClr val="accent1"/>
          </a:fillRef>
          <a:effectRef idx="1">
            <a:schemeClr val="accent1"/>
          </a:effectRef>
          <a:fontRef idx="minor">
            <a:schemeClr val="dk1"/>
          </a:fontRef>
        </p:style>
        <p:txBody>
          <a:bodyPr anchor="ctr"/>
          <a:lstStyle/>
          <a:p>
            <a:pPr algn="ctr">
              <a:defRPr/>
            </a:pPr>
            <a:r>
              <a:rPr lang="es-ES_tradnl" dirty="0"/>
              <a:t>Prueba Piloto</a:t>
            </a:r>
            <a:endParaRPr lang="es-ES" dirty="0"/>
          </a:p>
        </p:txBody>
      </p:sp>
      <p:sp>
        <p:nvSpPr>
          <p:cNvPr id="12" name="11 Rectángulo redondeado"/>
          <p:cNvSpPr/>
          <p:nvPr/>
        </p:nvSpPr>
        <p:spPr>
          <a:xfrm>
            <a:off x="3857620" y="3357562"/>
            <a:ext cx="1571636" cy="928694"/>
          </a:xfrm>
          <a:prstGeom prst="roundRect">
            <a:avLst/>
          </a:prstGeom>
          <a:solidFill>
            <a:schemeClr val="bg1"/>
          </a:solidFill>
          <a:effectLst>
            <a:glow rad="101600">
              <a:schemeClr val="accent1">
                <a:satMod val="175000"/>
                <a:alpha val="40000"/>
              </a:schemeClr>
            </a:glow>
            <a:outerShdw blurRad="50800" dist="38100" dir="5400000" rotWithShape="0">
              <a:srgbClr val="000000">
                <a:alpha val="35000"/>
              </a:srgbClr>
            </a:outerShdw>
          </a:effectLst>
        </p:spPr>
        <p:style>
          <a:lnRef idx="1">
            <a:schemeClr val="accent1"/>
          </a:lnRef>
          <a:fillRef idx="2">
            <a:schemeClr val="accent1"/>
          </a:fillRef>
          <a:effectRef idx="1">
            <a:schemeClr val="accent1"/>
          </a:effectRef>
          <a:fontRef idx="minor">
            <a:schemeClr val="dk1"/>
          </a:fontRef>
        </p:style>
        <p:txBody>
          <a:bodyPr anchor="ctr"/>
          <a:lstStyle/>
          <a:p>
            <a:pPr algn="ctr">
              <a:defRPr/>
            </a:pPr>
            <a:r>
              <a:rPr lang="es-ES_tradnl" dirty="0"/>
              <a:t>Prueba de Campo</a:t>
            </a:r>
            <a:endParaRPr lang="es-ES" dirty="0"/>
          </a:p>
        </p:txBody>
      </p:sp>
      <p:sp>
        <p:nvSpPr>
          <p:cNvPr id="13" name="12 Rectángulo redondeado"/>
          <p:cNvSpPr/>
          <p:nvPr/>
        </p:nvSpPr>
        <p:spPr>
          <a:xfrm>
            <a:off x="3214678" y="5000636"/>
            <a:ext cx="2714644" cy="928694"/>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a:effectLst>
            <a:glow rad="101600">
              <a:schemeClr val="accent1">
                <a:satMod val="175000"/>
                <a:alpha val="40000"/>
              </a:schemeClr>
            </a:glow>
            <a:outerShdw blurRad="50800" dist="38100" dir="5400000" rotWithShape="0">
              <a:srgbClr val="000000">
                <a:alpha val="35000"/>
              </a:srgbClr>
            </a:outerShdw>
          </a:effectLst>
        </p:spPr>
        <p:style>
          <a:lnRef idx="1">
            <a:schemeClr val="accent1"/>
          </a:lnRef>
          <a:fillRef idx="2">
            <a:schemeClr val="accent1"/>
          </a:fillRef>
          <a:effectRef idx="1">
            <a:schemeClr val="accent1"/>
          </a:effectRef>
          <a:fontRef idx="minor">
            <a:schemeClr val="dk1"/>
          </a:fontRef>
        </p:style>
        <p:txBody>
          <a:bodyPr anchor="ctr"/>
          <a:lstStyle/>
          <a:p>
            <a:pPr algn="ctr">
              <a:defRPr/>
            </a:pPr>
            <a:r>
              <a:rPr lang="es-ES_tradnl" dirty="0"/>
              <a:t>Desarrollo</a:t>
            </a:r>
            <a:endParaRPr lang="es-ES" dirty="0"/>
          </a:p>
        </p:txBody>
      </p:sp>
      <p:cxnSp>
        <p:nvCxnSpPr>
          <p:cNvPr id="15" name="14 Conector recto de flecha"/>
          <p:cNvCxnSpPr/>
          <p:nvPr/>
        </p:nvCxnSpPr>
        <p:spPr>
          <a:xfrm>
            <a:off x="6000750" y="2286000"/>
            <a:ext cx="1143000" cy="1000125"/>
          </a:xfrm>
          <a:prstGeom prst="straightConnector1">
            <a:avLst/>
          </a:prstGeom>
          <a:ln w="28575">
            <a:tailEnd type="arrow"/>
          </a:ln>
        </p:spPr>
        <p:style>
          <a:lnRef idx="3">
            <a:schemeClr val="accent2"/>
          </a:lnRef>
          <a:fillRef idx="0">
            <a:schemeClr val="accent2"/>
          </a:fillRef>
          <a:effectRef idx="2">
            <a:schemeClr val="accent2"/>
          </a:effectRef>
          <a:fontRef idx="minor">
            <a:schemeClr val="tx1"/>
          </a:fontRef>
        </p:style>
      </p:cxnSp>
      <p:cxnSp>
        <p:nvCxnSpPr>
          <p:cNvPr id="17" name="16 Conector recto de flecha"/>
          <p:cNvCxnSpPr/>
          <p:nvPr/>
        </p:nvCxnSpPr>
        <p:spPr>
          <a:xfrm rot="10800000" flipV="1">
            <a:off x="6072188" y="4429125"/>
            <a:ext cx="1214437" cy="857250"/>
          </a:xfrm>
          <a:prstGeom prst="straightConnector1">
            <a:avLst/>
          </a:prstGeom>
          <a:ln w="28575">
            <a:tailEnd type="arrow"/>
          </a:ln>
        </p:spPr>
        <p:style>
          <a:lnRef idx="3">
            <a:schemeClr val="accent2"/>
          </a:lnRef>
          <a:fillRef idx="0">
            <a:schemeClr val="accent2"/>
          </a:fillRef>
          <a:effectRef idx="2">
            <a:schemeClr val="accent2"/>
          </a:effectRef>
          <a:fontRef idx="minor">
            <a:schemeClr val="tx1"/>
          </a:fontRef>
        </p:style>
      </p:cxnSp>
      <p:cxnSp>
        <p:nvCxnSpPr>
          <p:cNvPr id="19" name="18 Conector recto de flecha"/>
          <p:cNvCxnSpPr/>
          <p:nvPr/>
        </p:nvCxnSpPr>
        <p:spPr>
          <a:xfrm rot="10800000">
            <a:off x="2143125" y="4500563"/>
            <a:ext cx="1000125" cy="857250"/>
          </a:xfrm>
          <a:prstGeom prst="straightConnector1">
            <a:avLst/>
          </a:prstGeom>
          <a:ln w="28575">
            <a:headEnd type="arrow"/>
            <a:tailEnd type="arrow"/>
          </a:ln>
        </p:spPr>
        <p:style>
          <a:lnRef idx="3">
            <a:schemeClr val="accent2"/>
          </a:lnRef>
          <a:fillRef idx="0">
            <a:schemeClr val="accent2"/>
          </a:fillRef>
          <a:effectRef idx="2">
            <a:schemeClr val="accent2"/>
          </a:effectRef>
          <a:fontRef idx="minor">
            <a:schemeClr val="tx1"/>
          </a:fontRef>
        </p:style>
      </p:cxnSp>
      <p:cxnSp>
        <p:nvCxnSpPr>
          <p:cNvPr id="21" name="20 Conector recto de flecha"/>
          <p:cNvCxnSpPr/>
          <p:nvPr/>
        </p:nvCxnSpPr>
        <p:spPr>
          <a:xfrm rot="5400000">
            <a:off x="2071688" y="2286000"/>
            <a:ext cx="928688" cy="928687"/>
          </a:xfrm>
          <a:prstGeom prst="straightConnector1">
            <a:avLst/>
          </a:prstGeom>
          <a:ln w="28575">
            <a:headEnd type="arrow"/>
            <a:tailEnd type="arrow"/>
          </a:ln>
        </p:spPr>
        <p:style>
          <a:lnRef idx="3">
            <a:schemeClr val="accent2"/>
          </a:lnRef>
          <a:fillRef idx="0">
            <a:schemeClr val="accent2"/>
          </a:fillRef>
          <a:effectRef idx="2">
            <a:schemeClr val="accent2"/>
          </a:effectRef>
          <a:fontRef idx="minor">
            <a:schemeClr val="tx1"/>
          </a:fontRef>
        </p:style>
      </p:cxnSp>
      <p:cxnSp>
        <p:nvCxnSpPr>
          <p:cNvPr id="23" name="22 Conector recto de flecha"/>
          <p:cNvCxnSpPr/>
          <p:nvPr/>
        </p:nvCxnSpPr>
        <p:spPr>
          <a:xfrm>
            <a:off x="3214688" y="3786188"/>
            <a:ext cx="571500" cy="158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5" name="24 Conector recto de flecha"/>
          <p:cNvCxnSpPr/>
          <p:nvPr/>
        </p:nvCxnSpPr>
        <p:spPr>
          <a:xfrm rot="5400000" flipH="1" flipV="1">
            <a:off x="4500562" y="3000376"/>
            <a:ext cx="428625" cy="0"/>
          </a:xfrm>
          <a:prstGeom prst="straightConnector1">
            <a:avLst/>
          </a:prstGeom>
          <a:ln w="28575">
            <a:tailEnd type="arrow"/>
          </a:ln>
        </p:spPr>
        <p:style>
          <a:lnRef idx="3">
            <a:schemeClr val="accent2"/>
          </a:lnRef>
          <a:fillRef idx="0">
            <a:schemeClr val="accent2"/>
          </a:fillRef>
          <a:effectRef idx="2">
            <a:schemeClr val="accent2"/>
          </a:effectRef>
          <a:fontRef idx="minor">
            <a:schemeClr val="tx1"/>
          </a:fontRef>
        </p:style>
      </p:cxnSp>
    </p:spTree>
  </p:cSld>
  <p:clrMapOvr>
    <a:masterClrMapping/>
  </p:clrMapOvr>
  <p:transition>
    <p:pull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par>
                                <p:cTn id="10" presetID="29"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ppt_x</p:attrName>
                                        </p:attrNameLst>
                                      </p:cBhvr>
                                      <p:tavLst>
                                        <p:tav tm="0">
                                          <p:val>
                                            <p:strVal val="#ppt_x-.2"/>
                                          </p:val>
                                        </p:tav>
                                        <p:tav tm="100000">
                                          <p:val>
                                            <p:strVal val="#ppt_x"/>
                                          </p:val>
                                        </p:tav>
                                      </p:tavLst>
                                    </p:anim>
                                    <p:anim calcmode="lin" valueType="num">
                                      <p:cBhvr>
                                        <p:cTn id="13"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214282" y="1500174"/>
            <a:ext cx="4000528" cy="4647426"/>
          </a:xfrm>
          <a:prstGeom prst="rect">
            <a:avLst/>
          </a:prstGeom>
          <a:solidFill>
            <a:schemeClr val="bg2">
              <a:lumMod val="90000"/>
            </a:schemeClr>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spAutoFit/>
          </a:bodyPr>
          <a:lstStyle/>
          <a:p>
            <a:pPr algn="ctr" eaLnBrk="0" hangingPunct="0">
              <a:defRPr/>
            </a:pPr>
            <a:r>
              <a:rPr lang="es-ES" b="1" dirty="0">
                <a:solidFill>
                  <a:schemeClr val="bg2">
                    <a:lumMod val="50000"/>
                  </a:schemeClr>
                </a:solidFill>
                <a:ea typeface="Times New Roman" pitchFamily="18" charset="0"/>
                <a:cs typeface="Times New Roman" pitchFamily="18" charset="0"/>
              </a:rPr>
              <a:t>FASE I: ANÁLISIS DE LOS REQUERIMIENTOS</a:t>
            </a:r>
            <a:endParaRPr lang="es-ES" dirty="0">
              <a:solidFill>
                <a:schemeClr val="bg2">
                  <a:lumMod val="50000"/>
                </a:schemeClr>
              </a:solidFill>
            </a:endParaRPr>
          </a:p>
          <a:p>
            <a:pPr algn="just" eaLnBrk="0" hangingPunct="0">
              <a:defRPr/>
            </a:pPr>
            <a:r>
              <a:rPr lang="es-ES" sz="2000" dirty="0">
                <a:ea typeface="Times New Roman" pitchFamily="18" charset="0"/>
                <a:cs typeface="Times New Roman" pitchFamily="18" charset="0"/>
              </a:rPr>
              <a:t>   </a:t>
            </a:r>
          </a:p>
          <a:p>
            <a:pPr algn="just" eaLnBrk="0" hangingPunct="0">
              <a:lnSpc>
                <a:spcPct val="150000"/>
              </a:lnSpc>
              <a:defRPr/>
            </a:pPr>
            <a:r>
              <a:rPr lang="es-ES" sz="1600" dirty="0">
                <a:ea typeface="Times New Roman" pitchFamily="18" charset="0"/>
                <a:cs typeface="Times New Roman" pitchFamily="18" charset="0"/>
              </a:rPr>
              <a:t>   El objetivo de esta etapa es determinar el contexto en el cual se va a crear la aplicación y derivar de allí los requerimientos que deberá atender la solución interactiva, como complemento a otras soluciones basadas en uso de otros medios (personales, impresos, audiovisuales), teniendo claro el rol de cada uno de los medios educativos seleccionados y la viabilidad de usarlos.  </a:t>
            </a:r>
            <a:endParaRPr lang="es-ES" sz="1600" dirty="0"/>
          </a:p>
        </p:txBody>
      </p:sp>
      <p:pic>
        <p:nvPicPr>
          <p:cNvPr id="6" name="5 Imagen" descr="cerebro.gif"/>
          <p:cNvPicPr>
            <a:picLocks noChangeAspect="1"/>
          </p:cNvPicPr>
          <p:nvPr/>
        </p:nvPicPr>
        <p:blipFill>
          <a:blip r:embed="rId2" cstate="print">
            <a:duotone>
              <a:prstClr val="black"/>
              <a:schemeClr val="accent1">
                <a:tint val="45000"/>
                <a:satMod val="400000"/>
              </a:schemeClr>
            </a:duotone>
          </a:blip>
          <a:stretch>
            <a:fillRect/>
          </a:stretch>
        </p:blipFill>
        <p:spPr>
          <a:xfrm>
            <a:off x="8349156" y="0"/>
            <a:ext cx="794843" cy="1071546"/>
          </a:xfrm>
          <a:prstGeom prst="rect">
            <a:avLst/>
          </a:prstGeom>
        </p:spPr>
      </p:pic>
      <p:sp>
        <p:nvSpPr>
          <p:cNvPr id="7" name="6 CuadroTexto"/>
          <p:cNvSpPr txBox="1"/>
          <p:nvPr/>
        </p:nvSpPr>
        <p:spPr>
          <a:xfrm>
            <a:off x="285720" y="357166"/>
            <a:ext cx="8286808" cy="923330"/>
          </a:xfrm>
          <a:prstGeom prst="rect">
            <a:avLst/>
          </a:prstGeom>
          <a:noFill/>
        </p:spPr>
        <p:txBody>
          <a:bodyPr>
            <a:spAutoFit/>
          </a:bodyPr>
          <a:lstStyle/>
          <a:p>
            <a:pPr algn="ctr">
              <a:defRPr/>
            </a:pPr>
            <a:r>
              <a:rPr lang="es-ES_tradnl" sz="5400" dirty="0">
                <a:ln w="10160">
                  <a:solidFill>
                    <a:schemeClr val="accent1"/>
                  </a:solidFill>
                  <a:prstDash val="solid"/>
                </a:ln>
                <a:solidFill>
                  <a:srgbClr val="FFFFFF"/>
                </a:solidFill>
                <a:effectLst>
                  <a:outerShdw blurRad="38100" dist="32000" dir="5400000" algn="tl">
                    <a:srgbClr val="000000">
                      <a:alpha val="30000"/>
                    </a:srgbClr>
                  </a:outerShdw>
                  <a:reflection blurRad="6350" stA="60000" endA="900" endPos="58000" dir="5400000" sy="-100000" algn="bl" rotWithShape="0"/>
                </a:effectLst>
                <a:latin typeface="Arial" charset="0"/>
              </a:rPr>
              <a:t>Metodología</a:t>
            </a:r>
            <a:endParaRPr lang="es-ES" sz="5400" dirty="0">
              <a:ln w="10160">
                <a:solidFill>
                  <a:schemeClr val="accent1"/>
                </a:solidFill>
                <a:prstDash val="solid"/>
              </a:ln>
              <a:solidFill>
                <a:srgbClr val="FFFFFF"/>
              </a:solidFill>
              <a:effectLst>
                <a:outerShdw blurRad="38100" dist="32000" dir="5400000" algn="tl">
                  <a:srgbClr val="000000">
                    <a:alpha val="30000"/>
                  </a:srgbClr>
                </a:outerShdw>
                <a:reflection blurRad="6350" stA="60000" endA="900" endPos="58000" dir="5400000" sy="-100000" algn="bl" rotWithShape="0"/>
              </a:effectLst>
              <a:latin typeface="Arial" charset="0"/>
            </a:endParaRPr>
          </a:p>
        </p:txBody>
      </p:sp>
      <p:pic>
        <p:nvPicPr>
          <p:cNvPr id="9" name="Picture 4" descr="nueva versión logo circulo"/>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699125" y="2214563"/>
            <a:ext cx="1658938"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9 Imagen" descr="estudiantes.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786438" y="2500313"/>
            <a:ext cx="595312"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10 Rectángulo"/>
          <p:cNvSpPr/>
          <p:nvPr/>
        </p:nvSpPr>
        <p:spPr>
          <a:xfrm>
            <a:off x="5929313" y="1857375"/>
            <a:ext cx="928687" cy="3571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_tradnl" sz="1600" dirty="0"/>
              <a:t>Edad</a:t>
            </a:r>
            <a:endParaRPr lang="es-ES" sz="1600" dirty="0"/>
          </a:p>
        </p:txBody>
      </p:sp>
      <p:sp>
        <p:nvSpPr>
          <p:cNvPr id="12" name="11 Rectángulo"/>
          <p:cNvSpPr/>
          <p:nvPr/>
        </p:nvSpPr>
        <p:spPr>
          <a:xfrm>
            <a:off x="7286625" y="3000375"/>
            <a:ext cx="1643063"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_tradnl" sz="1200" dirty="0"/>
              <a:t>Experiencias Previas</a:t>
            </a:r>
            <a:endParaRPr lang="es-ES" sz="1200" dirty="0"/>
          </a:p>
        </p:txBody>
      </p:sp>
      <p:sp>
        <p:nvSpPr>
          <p:cNvPr id="13" name="12 Rectángulo"/>
          <p:cNvSpPr/>
          <p:nvPr/>
        </p:nvSpPr>
        <p:spPr>
          <a:xfrm>
            <a:off x="7215188" y="2286000"/>
            <a:ext cx="1143000" cy="285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_tradnl" sz="1600" dirty="0"/>
              <a:t>Aptitudes</a:t>
            </a:r>
            <a:endParaRPr lang="es-ES" sz="1600" dirty="0"/>
          </a:p>
        </p:txBody>
      </p:sp>
      <p:sp>
        <p:nvSpPr>
          <p:cNvPr id="14" name="13 Rectángulo"/>
          <p:cNvSpPr/>
          <p:nvPr/>
        </p:nvSpPr>
        <p:spPr>
          <a:xfrm>
            <a:off x="4357688" y="2428875"/>
            <a:ext cx="1214437" cy="3571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_tradnl" sz="1600" dirty="0"/>
              <a:t>Actitudes</a:t>
            </a:r>
            <a:endParaRPr lang="es-ES" sz="1600" dirty="0"/>
          </a:p>
        </p:txBody>
      </p:sp>
      <p:sp>
        <p:nvSpPr>
          <p:cNvPr id="16" name="15 Rectángulo"/>
          <p:cNvSpPr/>
          <p:nvPr/>
        </p:nvSpPr>
        <p:spPr>
          <a:xfrm>
            <a:off x="4214813" y="3214688"/>
            <a:ext cx="1643062" cy="7858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s-ES" sz="1400" b="1" dirty="0"/>
              <a:t>Los</a:t>
            </a:r>
            <a:r>
              <a:rPr lang="es-ES" sz="1400" dirty="0"/>
              <a:t> </a:t>
            </a:r>
            <a:r>
              <a:rPr lang="es-ES" sz="1400" b="1" dirty="0"/>
              <a:t>intereses o motivadores por aprender</a:t>
            </a:r>
            <a:endParaRPr lang="es-ES" sz="1400" dirty="0"/>
          </a:p>
        </p:txBody>
      </p:sp>
      <p:sp>
        <p:nvSpPr>
          <p:cNvPr id="17" name="16 Rectángulo"/>
          <p:cNvSpPr/>
          <p:nvPr/>
        </p:nvSpPr>
        <p:spPr>
          <a:xfrm>
            <a:off x="5786438" y="4143375"/>
            <a:ext cx="2000250" cy="7858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400" b="1" dirty="0"/>
              <a:t>determinar la necesidad o problema a atender</a:t>
            </a:r>
            <a:endParaRPr lang="es-ES" sz="1400" dirty="0"/>
          </a:p>
        </p:txBody>
      </p:sp>
      <p:sp>
        <p:nvSpPr>
          <p:cNvPr id="18" name="17 Rectángulo"/>
          <p:cNvSpPr>
            <a:spLocks noChangeArrowheads="1"/>
          </p:cNvSpPr>
          <p:nvPr/>
        </p:nvSpPr>
        <p:spPr bwMode="auto">
          <a:xfrm>
            <a:off x="4357688" y="5357813"/>
            <a:ext cx="4572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ES" altLang="es-VE" sz="2000" b="1">
                <a:solidFill>
                  <a:schemeClr val="bg1"/>
                </a:solidFill>
              </a:rPr>
              <a:t>Necesidad Educativa </a:t>
            </a:r>
            <a:endParaRPr lang="es-ES" altLang="es-VE" sz="2000">
              <a:solidFill>
                <a:schemeClr val="bg1"/>
              </a:solidFill>
            </a:endParaRPr>
          </a:p>
        </p:txBody>
      </p:sp>
      <p:cxnSp>
        <p:nvCxnSpPr>
          <p:cNvPr id="20" name="19 Conector angular"/>
          <p:cNvCxnSpPr/>
          <p:nvPr/>
        </p:nvCxnSpPr>
        <p:spPr>
          <a:xfrm rot="5400000" flipH="1" flipV="1">
            <a:off x="7679531" y="5464969"/>
            <a:ext cx="714375" cy="642938"/>
          </a:xfrm>
          <a:prstGeom prst="bentConnector3">
            <a:avLst>
              <a:gd name="adj1" fmla="val 50000"/>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pull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ppt_x</p:attrName>
                                        </p:attrNameLst>
                                      </p:cBhvr>
                                      <p:tavLst>
                                        <p:tav tm="0">
                                          <p:val>
                                            <p:strVal val="#ppt_x-.2"/>
                                          </p:val>
                                        </p:tav>
                                        <p:tav tm="100000">
                                          <p:val>
                                            <p:strVal val="#ppt_x"/>
                                          </p:val>
                                        </p:tav>
                                      </p:tavLst>
                                    </p:anim>
                                    <p:anim calcmode="lin" valueType="num">
                                      <p:cBhvr>
                                        <p:cTn id="8"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9" dur="1000"/>
                                        <p:tgtEl>
                                          <p:spTgt spid="7"/>
                                        </p:tgtEl>
                                      </p:cBhvr>
                                    </p:animEffect>
                                  </p:childTnLst>
                                </p:cTn>
                              </p:par>
                              <p:par>
                                <p:cTn id="10" presetID="29"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ppt_x</p:attrName>
                                        </p:attrNameLst>
                                      </p:cBhvr>
                                      <p:tavLst>
                                        <p:tav tm="0">
                                          <p:val>
                                            <p:strVal val="#ppt_x-.2"/>
                                          </p:val>
                                        </p:tav>
                                        <p:tav tm="100000">
                                          <p:val>
                                            <p:strVal val="#ppt_x"/>
                                          </p:val>
                                        </p:tav>
                                      </p:tavLst>
                                    </p:anim>
                                    <p:anim calcmode="lin" valueType="num">
                                      <p:cBhvr>
                                        <p:cTn id="13"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14" dur="1000"/>
                                        <p:tgtEl>
                                          <p:spTgt spid="6"/>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096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ppt_x"/>
                                          </p:val>
                                        </p:tav>
                                        <p:tav tm="100000">
                                          <p:val>
                                            <p:strVal val="#ppt_x"/>
                                          </p:val>
                                        </p:tav>
                                      </p:tavLst>
                                    </p:anim>
                                    <p:anim calcmode="lin" valueType="num">
                                      <p:cBhvr additive="base">
                                        <p:cTn id="2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nodeType="clickEffect">
                                  <p:stCondLst>
                                    <p:cond delay="0"/>
                                  </p:stCondLst>
                                  <p:childTnLst>
                                    <p:set>
                                      <p:cBhvr>
                                        <p:cTn id="56" dur="1" fill="hold">
                                          <p:stCondLst>
                                            <p:cond delay="0"/>
                                          </p:stCondLst>
                                        </p:cTn>
                                        <p:tgtEl>
                                          <p:spTgt spid="20"/>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6" grpId="0" animBg="1"/>
      <p:bldP spid="17" grpId="0" animBg="1"/>
      <p:bldP spid="1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cerebro.gif"/>
          <p:cNvPicPr>
            <a:picLocks noChangeAspect="1"/>
          </p:cNvPicPr>
          <p:nvPr/>
        </p:nvPicPr>
        <p:blipFill>
          <a:blip r:embed="rId2" cstate="print">
            <a:duotone>
              <a:prstClr val="black"/>
              <a:schemeClr val="accent1">
                <a:tint val="45000"/>
                <a:satMod val="400000"/>
              </a:schemeClr>
            </a:duotone>
          </a:blip>
          <a:stretch>
            <a:fillRect/>
          </a:stretch>
        </p:blipFill>
        <p:spPr>
          <a:xfrm>
            <a:off x="8349156" y="0"/>
            <a:ext cx="794843" cy="1071546"/>
          </a:xfrm>
          <a:prstGeom prst="rect">
            <a:avLst/>
          </a:prstGeom>
        </p:spPr>
      </p:pic>
      <p:sp>
        <p:nvSpPr>
          <p:cNvPr id="5" name="4 CuadroTexto"/>
          <p:cNvSpPr txBox="1"/>
          <p:nvPr/>
        </p:nvSpPr>
        <p:spPr>
          <a:xfrm>
            <a:off x="357158" y="285728"/>
            <a:ext cx="8286808" cy="923330"/>
          </a:xfrm>
          <a:prstGeom prst="rect">
            <a:avLst/>
          </a:prstGeom>
          <a:noFill/>
        </p:spPr>
        <p:txBody>
          <a:bodyPr>
            <a:spAutoFit/>
          </a:bodyPr>
          <a:lstStyle/>
          <a:p>
            <a:pPr algn="ctr">
              <a:defRPr/>
            </a:pPr>
            <a:r>
              <a:rPr lang="es-ES_tradnl" sz="5400" dirty="0">
                <a:ln w="10160">
                  <a:solidFill>
                    <a:schemeClr val="accent1"/>
                  </a:solidFill>
                  <a:prstDash val="solid"/>
                </a:ln>
                <a:solidFill>
                  <a:srgbClr val="FFFFFF"/>
                </a:solidFill>
                <a:effectLst>
                  <a:outerShdw blurRad="38100" dist="32000" dir="5400000" algn="tl">
                    <a:srgbClr val="000000">
                      <a:alpha val="30000"/>
                    </a:srgbClr>
                  </a:outerShdw>
                  <a:reflection blurRad="6350" stA="60000" endA="900" endPos="58000" dir="5400000" sy="-100000" algn="bl" rotWithShape="0"/>
                </a:effectLst>
                <a:latin typeface="Arial" charset="0"/>
              </a:rPr>
              <a:t>Metodología</a:t>
            </a:r>
            <a:endParaRPr lang="es-ES" sz="5400" dirty="0">
              <a:ln w="10160">
                <a:solidFill>
                  <a:schemeClr val="accent1"/>
                </a:solidFill>
                <a:prstDash val="solid"/>
              </a:ln>
              <a:solidFill>
                <a:srgbClr val="FFFFFF"/>
              </a:solidFill>
              <a:effectLst>
                <a:outerShdw blurRad="38100" dist="32000" dir="5400000" algn="tl">
                  <a:srgbClr val="000000">
                    <a:alpha val="30000"/>
                  </a:srgbClr>
                </a:outerShdw>
                <a:reflection blurRad="6350" stA="60000" endA="900" endPos="58000" dir="5400000" sy="-100000" algn="bl" rotWithShape="0"/>
              </a:effectLst>
              <a:latin typeface="Arial" charset="0"/>
            </a:endParaRPr>
          </a:p>
        </p:txBody>
      </p:sp>
      <p:sp>
        <p:nvSpPr>
          <p:cNvPr id="6" name="Rectangle 1"/>
          <p:cNvSpPr>
            <a:spLocks noChangeArrowheads="1"/>
          </p:cNvSpPr>
          <p:nvPr/>
        </p:nvSpPr>
        <p:spPr bwMode="auto">
          <a:xfrm>
            <a:off x="214282" y="1500174"/>
            <a:ext cx="4286280" cy="5170646"/>
          </a:xfrm>
          <a:prstGeom prst="rect">
            <a:avLst/>
          </a:prstGeom>
          <a:solidFill>
            <a:schemeClr val="bg2">
              <a:lumMod val="90000"/>
            </a:schemeClr>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spAutoFit/>
          </a:bodyPr>
          <a:lstStyle/>
          <a:p>
            <a:pPr algn="ctr" eaLnBrk="0" hangingPunct="0">
              <a:defRPr/>
            </a:pPr>
            <a:r>
              <a:rPr lang="es-ES" b="1" dirty="0">
                <a:solidFill>
                  <a:schemeClr val="bg2">
                    <a:lumMod val="50000"/>
                  </a:schemeClr>
                </a:solidFill>
                <a:ea typeface="Times New Roman" pitchFamily="18" charset="0"/>
                <a:cs typeface="Times New Roman" pitchFamily="18" charset="0"/>
              </a:rPr>
              <a:t>FASE I I: ESPECIFICACIÓN DE LOS REQUERIMIENTOS </a:t>
            </a:r>
            <a:endParaRPr lang="es-ES" dirty="0">
              <a:solidFill>
                <a:schemeClr val="bg2">
                  <a:lumMod val="50000"/>
                </a:schemeClr>
              </a:solidFill>
            </a:endParaRPr>
          </a:p>
          <a:p>
            <a:pPr algn="just">
              <a:lnSpc>
                <a:spcPct val="150000"/>
              </a:lnSpc>
              <a:defRPr/>
            </a:pPr>
            <a:r>
              <a:rPr lang="es-ES" dirty="0">
                <a:latin typeface="Arial" charset="0"/>
              </a:rPr>
              <a:t>   </a:t>
            </a:r>
            <a:r>
              <a:rPr lang="es-ES" sz="1600" dirty="0">
                <a:latin typeface="Arial" charset="0"/>
              </a:rPr>
              <a:t>  La especificación de requerimientos debe contener lo siguiente:</a:t>
            </a:r>
          </a:p>
          <a:p>
            <a:pPr algn="just">
              <a:lnSpc>
                <a:spcPct val="150000"/>
              </a:lnSpc>
              <a:defRPr/>
            </a:pPr>
            <a:r>
              <a:rPr lang="es-ES" sz="1600" dirty="0">
                <a:latin typeface="Arial" charset="0"/>
              </a:rPr>
              <a:t>   Descripción de la Aplicación: contiene características  particulares de la aplicación dentro de determinado dominio: área de contenido, restricciones, y otros. Se hace una descripción de lo que hará la aplicación.</a:t>
            </a:r>
          </a:p>
          <a:p>
            <a:pPr algn="just">
              <a:lnSpc>
                <a:spcPct val="150000"/>
              </a:lnSpc>
              <a:defRPr/>
            </a:pPr>
            <a:r>
              <a:rPr lang="es-ES" sz="1600" dirty="0">
                <a:latin typeface="Arial" charset="0"/>
              </a:rPr>
              <a:t>   Además se deben dejar clara las restricciones que tendrá y una descripción de los posibles escenarios de interacción que tendrá el usuario</a:t>
            </a:r>
            <a:r>
              <a:rPr lang="es-ES" dirty="0">
                <a:latin typeface="Arial" charset="0"/>
              </a:rPr>
              <a:t>.</a:t>
            </a:r>
            <a:r>
              <a:rPr lang="es-ES" b="1" dirty="0">
                <a:latin typeface="Arial" charset="0"/>
              </a:rPr>
              <a:t> </a:t>
            </a:r>
            <a:r>
              <a:rPr lang="es-ES" dirty="0">
                <a:latin typeface="Arial" charset="0"/>
              </a:rPr>
              <a:t> </a:t>
            </a:r>
          </a:p>
          <a:p>
            <a:pPr algn="just" eaLnBrk="0" hangingPunct="0">
              <a:lnSpc>
                <a:spcPct val="150000"/>
              </a:lnSpc>
              <a:defRPr/>
            </a:pPr>
            <a:r>
              <a:rPr lang="es-ES" sz="1600" dirty="0">
                <a:ea typeface="Times New Roman" pitchFamily="18" charset="0"/>
                <a:cs typeface="Times New Roman" pitchFamily="18" charset="0"/>
              </a:rPr>
              <a:t>.  </a:t>
            </a:r>
            <a:endParaRPr lang="es-ES" sz="1600" dirty="0"/>
          </a:p>
        </p:txBody>
      </p:sp>
      <p:sp>
        <p:nvSpPr>
          <p:cNvPr id="7" name="6 Rectángulo"/>
          <p:cNvSpPr/>
          <p:nvPr/>
        </p:nvSpPr>
        <p:spPr>
          <a:xfrm>
            <a:off x="5286375" y="1571625"/>
            <a:ext cx="3071813" cy="642938"/>
          </a:xfrm>
          <a:prstGeom prst="rect">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r>
              <a:rPr lang="es-ES_tradnl" sz="1600" dirty="0"/>
              <a:t>Descripción de la Aplicación</a:t>
            </a:r>
            <a:endParaRPr lang="es-ES" sz="1600" dirty="0"/>
          </a:p>
        </p:txBody>
      </p:sp>
      <p:sp>
        <p:nvSpPr>
          <p:cNvPr id="8" name="7 Rectángulo"/>
          <p:cNvSpPr/>
          <p:nvPr/>
        </p:nvSpPr>
        <p:spPr>
          <a:xfrm>
            <a:off x="5214942" y="4357694"/>
            <a:ext cx="3000396" cy="642942"/>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es-ES_tradnl" sz="1600" dirty="0"/>
              <a:t>Requerimientos Funcionales</a:t>
            </a:r>
            <a:endParaRPr lang="es-ES" sz="1600" dirty="0"/>
          </a:p>
        </p:txBody>
      </p:sp>
      <p:grpSp>
        <p:nvGrpSpPr>
          <p:cNvPr id="2" name="25 Grupo"/>
          <p:cNvGrpSpPr>
            <a:grpSpLocks/>
          </p:cNvGrpSpPr>
          <p:nvPr/>
        </p:nvGrpSpPr>
        <p:grpSpPr bwMode="auto">
          <a:xfrm>
            <a:off x="5357813" y="2357438"/>
            <a:ext cx="3117850" cy="1771650"/>
            <a:chOff x="5357818" y="2357430"/>
            <a:chExt cx="3117211" cy="1772212"/>
          </a:xfrm>
        </p:grpSpPr>
        <p:grpSp>
          <p:nvGrpSpPr>
            <p:cNvPr id="21522" name="17 Grupo"/>
            <p:cNvGrpSpPr>
              <a:grpSpLocks/>
            </p:cNvGrpSpPr>
            <p:nvPr/>
          </p:nvGrpSpPr>
          <p:grpSpPr bwMode="auto">
            <a:xfrm>
              <a:off x="5357818" y="2357430"/>
              <a:ext cx="3117211" cy="1772212"/>
              <a:chOff x="-1364228" y="1857364"/>
              <a:chExt cx="7441040" cy="5298865"/>
            </a:xfrm>
          </p:grpSpPr>
          <p:sp>
            <p:nvSpPr>
              <p:cNvPr id="9" name="8 Rectángulo redondeado"/>
              <p:cNvSpPr/>
              <p:nvPr/>
            </p:nvSpPr>
            <p:spPr>
              <a:xfrm>
                <a:off x="283863" y="1857364"/>
                <a:ext cx="3072651" cy="228382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sz="1600" dirty="0">
                  <a:solidFill>
                    <a:schemeClr val="bg1"/>
                  </a:solidFill>
                </a:endParaRPr>
              </a:p>
              <a:p>
                <a:pPr algn="ctr">
                  <a:defRPr/>
                </a:pPr>
                <a:r>
                  <a:rPr lang="es-ES_tradnl" sz="1600" dirty="0">
                    <a:solidFill>
                      <a:schemeClr val="tx1"/>
                    </a:solidFill>
                  </a:rPr>
                  <a:t>Software Educativo</a:t>
                </a:r>
                <a:endParaRPr lang="es-ES_tradnl" sz="1600" b="1" dirty="0">
                  <a:solidFill>
                    <a:schemeClr val="tx1"/>
                  </a:solidFill>
                </a:endParaRPr>
              </a:p>
              <a:p>
                <a:pPr algn="ctr">
                  <a:defRPr/>
                </a:pPr>
                <a:endParaRPr lang="es-ES" sz="1600" b="1" dirty="0">
                  <a:solidFill>
                    <a:schemeClr val="tx1"/>
                  </a:solidFill>
                </a:endParaRPr>
              </a:p>
            </p:txBody>
          </p:sp>
          <p:sp>
            <p:nvSpPr>
              <p:cNvPr id="11" name="10 Rectángulo redondeado"/>
              <p:cNvSpPr/>
              <p:nvPr/>
            </p:nvSpPr>
            <p:spPr>
              <a:xfrm>
                <a:off x="340695" y="4525789"/>
                <a:ext cx="3231774" cy="1187022"/>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sz="1000" dirty="0">
                  <a:solidFill>
                    <a:schemeClr val="tx1"/>
                  </a:solidFill>
                </a:endParaRPr>
              </a:p>
              <a:p>
                <a:pPr algn="ctr">
                  <a:defRPr/>
                </a:pPr>
                <a:endParaRPr lang="es-ES_tradnl" sz="1000" dirty="0">
                  <a:solidFill>
                    <a:schemeClr val="tx1"/>
                  </a:solidFill>
                </a:endParaRPr>
              </a:p>
              <a:p>
                <a:pPr algn="ctr">
                  <a:defRPr/>
                </a:pPr>
                <a:r>
                  <a:rPr lang="es-ES_tradnl" sz="1000" dirty="0">
                    <a:solidFill>
                      <a:schemeClr val="tx1"/>
                    </a:solidFill>
                  </a:rPr>
                  <a:t>Estructuras de Control</a:t>
                </a:r>
                <a:endParaRPr lang="es-ES_tradnl" sz="1000" b="1" dirty="0">
                  <a:solidFill>
                    <a:schemeClr val="tx1"/>
                  </a:solidFill>
                </a:endParaRPr>
              </a:p>
              <a:p>
                <a:pPr algn="ctr">
                  <a:defRPr/>
                </a:pPr>
                <a:endParaRPr lang="es-ES_tradnl" dirty="0">
                  <a:solidFill>
                    <a:schemeClr val="bg1"/>
                  </a:solidFill>
                </a:endParaRPr>
              </a:p>
            </p:txBody>
          </p:sp>
          <p:sp>
            <p:nvSpPr>
              <p:cNvPr id="12" name="11 Rectángulo redondeado"/>
              <p:cNvSpPr/>
              <p:nvPr/>
            </p:nvSpPr>
            <p:spPr>
              <a:xfrm>
                <a:off x="-1364228" y="6130642"/>
                <a:ext cx="2182301" cy="1025587"/>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es-ES_tradnl" sz="800" dirty="0">
                  <a:solidFill>
                    <a:schemeClr val="bg1"/>
                  </a:solidFill>
                </a:endParaRPr>
              </a:p>
              <a:p>
                <a:pPr algn="ctr">
                  <a:defRPr/>
                </a:pPr>
                <a:r>
                  <a:rPr lang="es-ES_tradnl" sz="800" dirty="0">
                    <a:solidFill>
                      <a:schemeClr val="tx1"/>
                    </a:solidFill>
                  </a:rPr>
                  <a:t>Secuencial</a:t>
                </a:r>
                <a:endParaRPr lang="es-ES_tradnl" sz="800" b="1" dirty="0">
                  <a:solidFill>
                    <a:schemeClr val="tx1"/>
                  </a:solidFill>
                </a:endParaRPr>
              </a:p>
            </p:txBody>
          </p:sp>
          <p:sp>
            <p:nvSpPr>
              <p:cNvPr id="13" name="12 Rectángulo redondeado"/>
              <p:cNvSpPr/>
              <p:nvPr/>
            </p:nvSpPr>
            <p:spPr>
              <a:xfrm>
                <a:off x="1022664" y="6130642"/>
                <a:ext cx="2557383" cy="982852"/>
              </a:xfrm>
              <a:prstGeom prst="roundRect">
                <a:avLst/>
              </a:prstGeom>
              <a:gradFill flip="none" rotWithShape="1">
                <a:gsLst>
                  <a:gs pos="0">
                    <a:schemeClr val="accent6">
                      <a:tint val="66000"/>
                      <a:satMod val="160000"/>
                    </a:schemeClr>
                  </a:gs>
                  <a:gs pos="50000">
                    <a:schemeClr val="accent6">
                      <a:tint val="44500"/>
                      <a:satMod val="160000"/>
                    </a:schemeClr>
                  </a:gs>
                  <a:gs pos="100000">
                    <a:schemeClr val="accent6">
                      <a:tint val="23500"/>
                      <a:satMod val="160000"/>
                    </a:schemeClr>
                  </a:gs>
                </a:gsLst>
                <a:lin ang="2700000" scaled="1"/>
                <a:tileRect/>
              </a:gradFill>
              <a:ln>
                <a:solidFill>
                  <a:schemeClr val="accent6"/>
                </a:solidFill>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s-ES_tradnl" sz="900" dirty="0">
                    <a:solidFill>
                      <a:schemeClr val="tx1"/>
                    </a:solidFill>
                  </a:rPr>
                  <a:t>Condicionales</a:t>
                </a:r>
                <a:endParaRPr lang="es-ES_tradnl" sz="900" b="1" dirty="0">
                  <a:solidFill>
                    <a:schemeClr val="tx1"/>
                  </a:solidFill>
                </a:endParaRPr>
              </a:p>
            </p:txBody>
          </p:sp>
          <p:sp>
            <p:nvSpPr>
              <p:cNvPr id="14" name="13 Rectángulo redondeado"/>
              <p:cNvSpPr/>
              <p:nvPr/>
            </p:nvSpPr>
            <p:spPr>
              <a:xfrm>
                <a:off x="3921031" y="6344305"/>
                <a:ext cx="2155781" cy="773940"/>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es-ES_tradnl" sz="900" dirty="0">
                  <a:solidFill>
                    <a:schemeClr val="bg1"/>
                  </a:solidFill>
                </a:endParaRPr>
              </a:p>
              <a:p>
                <a:pPr algn="ctr">
                  <a:defRPr/>
                </a:pPr>
                <a:r>
                  <a:rPr lang="es-ES_tradnl" sz="900" dirty="0">
                    <a:solidFill>
                      <a:schemeClr val="tx1"/>
                    </a:solidFill>
                  </a:rPr>
                  <a:t>Repetitivas</a:t>
                </a:r>
                <a:endParaRPr lang="es-ES_tradnl" sz="900" b="1" dirty="0">
                  <a:solidFill>
                    <a:schemeClr val="tx1"/>
                  </a:solidFill>
                </a:endParaRPr>
              </a:p>
            </p:txBody>
          </p:sp>
          <p:sp>
            <p:nvSpPr>
              <p:cNvPr id="15" name="14 Flecha derecha"/>
              <p:cNvSpPr/>
              <p:nvPr/>
            </p:nvSpPr>
            <p:spPr>
              <a:xfrm rot="7585594">
                <a:off x="-833979" y="5427981"/>
                <a:ext cx="1239252" cy="412971"/>
              </a:xfrm>
              <a:prstGeom prst="rightArrow">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s-E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6" name="15 Flecha derecha"/>
              <p:cNvSpPr/>
              <p:nvPr/>
            </p:nvSpPr>
            <p:spPr>
              <a:xfrm rot="5400000">
                <a:off x="1827181" y="4165395"/>
                <a:ext cx="455816" cy="359929"/>
              </a:xfrm>
              <a:prstGeom prst="rightArrow">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s-E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7" name="16 Flecha derecha"/>
              <p:cNvSpPr/>
              <p:nvPr/>
            </p:nvSpPr>
            <p:spPr>
              <a:xfrm rot="2775768" flipV="1">
                <a:off x="3478372" y="5526706"/>
                <a:ext cx="1362699" cy="386449"/>
              </a:xfrm>
              <a:prstGeom prst="rightArrow">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s-E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grpSp>
        <p:sp>
          <p:nvSpPr>
            <p:cNvPr id="19" name="18 Flecha derecha"/>
            <p:cNvSpPr/>
            <p:nvPr/>
          </p:nvSpPr>
          <p:spPr>
            <a:xfrm rot="5400000">
              <a:off x="6713225" y="3634223"/>
              <a:ext cx="154037" cy="150782"/>
            </a:xfrm>
            <a:prstGeom prst="rightArrow">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s-E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grpSp>
      <p:sp>
        <p:nvSpPr>
          <p:cNvPr id="20" name="19 Rectángulo redondeado"/>
          <p:cNvSpPr/>
          <p:nvPr/>
        </p:nvSpPr>
        <p:spPr>
          <a:xfrm>
            <a:off x="4572000" y="5357813"/>
            <a:ext cx="1287463" cy="765175"/>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sz="1600" dirty="0">
              <a:solidFill>
                <a:schemeClr val="bg1"/>
              </a:solidFill>
            </a:endParaRPr>
          </a:p>
          <a:p>
            <a:pPr algn="ctr">
              <a:defRPr/>
            </a:pPr>
            <a:r>
              <a:rPr lang="es-ES_tradnl" sz="1600" dirty="0">
                <a:solidFill>
                  <a:schemeClr val="tx1"/>
                </a:solidFill>
              </a:rPr>
              <a:t>Desarrollo</a:t>
            </a:r>
            <a:endParaRPr lang="es-ES_tradnl" sz="1600" b="1" dirty="0">
              <a:solidFill>
                <a:schemeClr val="tx1"/>
              </a:solidFill>
            </a:endParaRPr>
          </a:p>
          <a:p>
            <a:pPr algn="ctr">
              <a:defRPr/>
            </a:pPr>
            <a:endParaRPr lang="es-ES" sz="1600" b="1" dirty="0">
              <a:solidFill>
                <a:schemeClr val="tx1"/>
              </a:solidFill>
            </a:endParaRPr>
          </a:p>
        </p:txBody>
      </p:sp>
      <p:sp>
        <p:nvSpPr>
          <p:cNvPr id="21" name="20 Rectángulo redondeado"/>
          <p:cNvSpPr/>
          <p:nvPr/>
        </p:nvSpPr>
        <p:spPr>
          <a:xfrm>
            <a:off x="6142038" y="5429250"/>
            <a:ext cx="1358900" cy="714375"/>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sz="1600" dirty="0">
              <a:solidFill>
                <a:schemeClr val="bg1"/>
              </a:solidFill>
            </a:endParaRPr>
          </a:p>
          <a:p>
            <a:pPr algn="ctr">
              <a:defRPr/>
            </a:pPr>
            <a:r>
              <a:rPr lang="es-ES_tradnl" sz="1600" dirty="0">
                <a:solidFill>
                  <a:schemeClr val="tx1"/>
                </a:solidFill>
              </a:rPr>
              <a:t>Interacción H-M</a:t>
            </a:r>
            <a:endParaRPr lang="es-ES_tradnl" sz="1600" b="1" dirty="0">
              <a:solidFill>
                <a:schemeClr val="tx1"/>
              </a:solidFill>
            </a:endParaRPr>
          </a:p>
          <a:p>
            <a:pPr algn="ctr">
              <a:defRPr/>
            </a:pPr>
            <a:endParaRPr lang="es-ES" sz="1600" b="1" dirty="0">
              <a:solidFill>
                <a:schemeClr val="tx1"/>
              </a:solidFill>
            </a:endParaRPr>
          </a:p>
        </p:txBody>
      </p:sp>
      <p:sp>
        <p:nvSpPr>
          <p:cNvPr id="22" name="21 Rectángulo redondeado"/>
          <p:cNvSpPr/>
          <p:nvPr/>
        </p:nvSpPr>
        <p:spPr>
          <a:xfrm>
            <a:off x="7713663" y="5429250"/>
            <a:ext cx="1287462" cy="765175"/>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sz="1600" dirty="0">
              <a:solidFill>
                <a:schemeClr val="bg1"/>
              </a:solidFill>
            </a:endParaRPr>
          </a:p>
          <a:p>
            <a:pPr algn="ctr">
              <a:defRPr/>
            </a:pPr>
            <a:r>
              <a:rPr lang="es-ES_tradnl" sz="1600" dirty="0">
                <a:solidFill>
                  <a:schemeClr val="tx1"/>
                </a:solidFill>
              </a:rPr>
              <a:t>Calidad</a:t>
            </a:r>
            <a:endParaRPr lang="es-ES_tradnl" sz="1600" b="1" dirty="0">
              <a:solidFill>
                <a:schemeClr val="tx1"/>
              </a:solidFill>
            </a:endParaRPr>
          </a:p>
          <a:p>
            <a:pPr algn="ctr">
              <a:defRPr/>
            </a:pPr>
            <a:endParaRPr lang="es-ES" sz="1600" b="1" dirty="0">
              <a:solidFill>
                <a:schemeClr val="tx1"/>
              </a:solidFill>
            </a:endParaRPr>
          </a:p>
        </p:txBody>
      </p:sp>
      <p:sp>
        <p:nvSpPr>
          <p:cNvPr id="23" name="22 Flecha derecha"/>
          <p:cNvSpPr/>
          <p:nvPr/>
        </p:nvSpPr>
        <p:spPr>
          <a:xfrm rot="2775768" flipV="1">
            <a:off x="7914482" y="5139531"/>
            <a:ext cx="455612" cy="161925"/>
          </a:xfrm>
          <a:prstGeom prst="rightArrow">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s-E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24" name="23 Flecha derecha"/>
          <p:cNvSpPr/>
          <p:nvPr/>
        </p:nvSpPr>
        <p:spPr>
          <a:xfrm rot="7585594">
            <a:off x="5067301" y="5133975"/>
            <a:ext cx="398462" cy="134937"/>
          </a:xfrm>
          <a:prstGeom prst="rightArrow">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s-E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25" name="24 Flecha derecha"/>
          <p:cNvSpPr/>
          <p:nvPr/>
        </p:nvSpPr>
        <p:spPr>
          <a:xfrm rot="5400000" flipV="1">
            <a:off x="6715125" y="5072063"/>
            <a:ext cx="428625" cy="285750"/>
          </a:xfrm>
          <a:prstGeom prst="rightArrow">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s-E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par>
                                <p:cTn id="10" presetID="29"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ppt_x</p:attrName>
                                        </p:attrNameLst>
                                      </p:cBhvr>
                                      <p:tavLst>
                                        <p:tav tm="0">
                                          <p:val>
                                            <p:strVal val="#ppt_x-.2"/>
                                          </p:val>
                                        </p:tav>
                                        <p:tav tm="100000">
                                          <p:val>
                                            <p:strVal val="#ppt_x"/>
                                          </p:val>
                                        </p:tav>
                                      </p:tavLst>
                                    </p:anim>
                                    <p:anim calcmode="lin" valueType="num">
                                      <p:cBhvr>
                                        <p:cTn id="13"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fill="hold"/>
                                        <p:tgtEl>
                                          <p:spTgt spid="8"/>
                                        </p:tgtEl>
                                        <p:attrNameLst>
                                          <p:attrName>ppt_x</p:attrName>
                                        </p:attrNameLst>
                                      </p:cBhvr>
                                      <p:tavLst>
                                        <p:tav tm="0">
                                          <p:val>
                                            <p:strVal val="#ppt_x"/>
                                          </p:val>
                                        </p:tav>
                                        <p:tav tm="100000">
                                          <p:val>
                                            <p:strVal val="#ppt_x"/>
                                          </p:val>
                                        </p:tav>
                                      </p:tavLst>
                                    </p:anim>
                                    <p:anim calcmode="lin" valueType="num">
                                      <p:cBhvr additive="base">
                                        <p:cTn id="3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1"/>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0" grpId="0" animBg="1"/>
      <p:bldP spid="21" grpId="0" animBg="1"/>
      <p:bldP spid="22" grpId="0" animBg="1"/>
      <p:bldP spid="23" grpId="0" animBg="1"/>
      <p:bldP spid="24" grpId="0" animBg="1"/>
      <p:bldP spid="2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cerebro.gif"/>
          <p:cNvPicPr>
            <a:picLocks noChangeAspect="1"/>
          </p:cNvPicPr>
          <p:nvPr/>
        </p:nvPicPr>
        <p:blipFill>
          <a:blip r:embed="rId2" cstate="print">
            <a:duotone>
              <a:prstClr val="black"/>
              <a:schemeClr val="accent1">
                <a:tint val="45000"/>
                <a:satMod val="400000"/>
              </a:schemeClr>
            </a:duotone>
          </a:blip>
          <a:stretch>
            <a:fillRect/>
          </a:stretch>
        </p:blipFill>
        <p:spPr>
          <a:xfrm>
            <a:off x="8349156" y="0"/>
            <a:ext cx="794843" cy="1071546"/>
          </a:xfrm>
          <a:prstGeom prst="rect">
            <a:avLst/>
          </a:prstGeom>
        </p:spPr>
      </p:pic>
      <p:sp>
        <p:nvSpPr>
          <p:cNvPr id="6" name="5 CuadroTexto"/>
          <p:cNvSpPr txBox="1"/>
          <p:nvPr/>
        </p:nvSpPr>
        <p:spPr>
          <a:xfrm>
            <a:off x="285720" y="357166"/>
            <a:ext cx="8286808" cy="923330"/>
          </a:xfrm>
          <a:prstGeom prst="rect">
            <a:avLst/>
          </a:prstGeom>
          <a:noFill/>
        </p:spPr>
        <p:txBody>
          <a:bodyPr>
            <a:spAutoFit/>
          </a:bodyPr>
          <a:lstStyle/>
          <a:p>
            <a:pPr algn="ctr">
              <a:defRPr/>
            </a:pPr>
            <a:r>
              <a:rPr lang="es-ES_tradnl" sz="5400" dirty="0">
                <a:ln w="10160">
                  <a:solidFill>
                    <a:schemeClr val="accent1"/>
                  </a:solidFill>
                  <a:prstDash val="solid"/>
                </a:ln>
                <a:solidFill>
                  <a:srgbClr val="FFFFFF"/>
                </a:solidFill>
                <a:effectLst>
                  <a:outerShdw blurRad="38100" dist="32000" dir="5400000" algn="tl">
                    <a:srgbClr val="000000">
                      <a:alpha val="30000"/>
                    </a:srgbClr>
                  </a:outerShdw>
                  <a:reflection blurRad="6350" stA="60000" endA="900" endPos="58000" dir="5400000" sy="-100000" algn="bl" rotWithShape="0"/>
                </a:effectLst>
                <a:latin typeface="Arial" charset="0"/>
              </a:rPr>
              <a:t>Metodología</a:t>
            </a:r>
            <a:endParaRPr lang="es-ES" sz="5400" dirty="0">
              <a:ln w="10160">
                <a:solidFill>
                  <a:schemeClr val="accent1"/>
                </a:solidFill>
                <a:prstDash val="solid"/>
              </a:ln>
              <a:solidFill>
                <a:srgbClr val="FFFFFF"/>
              </a:solidFill>
              <a:effectLst>
                <a:outerShdw blurRad="38100" dist="32000" dir="5400000" algn="tl">
                  <a:srgbClr val="000000">
                    <a:alpha val="30000"/>
                  </a:srgbClr>
                </a:outerShdw>
                <a:reflection blurRad="6350" stA="60000" endA="900" endPos="58000" dir="5400000" sy="-100000" algn="bl" rotWithShape="0"/>
              </a:effectLst>
              <a:latin typeface="Arial" charset="0"/>
            </a:endParaRPr>
          </a:p>
        </p:txBody>
      </p:sp>
      <p:sp>
        <p:nvSpPr>
          <p:cNvPr id="7" name="Rectangle 1"/>
          <p:cNvSpPr>
            <a:spLocks noChangeArrowheads="1"/>
          </p:cNvSpPr>
          <p:nvPr/>
        </p:nvSpPr>
        <p:spPr bwMode="auto">
          <a:xfrm>
            <a:off x="214282" y="1471910"/>
            <a:ext cx="4286280" cy="5386090"/>
          </a:xfrm>
          <a:prstGeom prst="rect">
            <a:avLst/>
          </a:prstGeom>
          <a:solidFill>
            <a:schemeClr val="bg2">
              <a:lumMod val="90000"/>
            </a:schemeClr>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spAutoFit/>
          </a:bodyPr>
          <a:lstStyle/>
          <a:p>
            <a:pPr algn="ctr" eaLnBrk="0" hangingPunct="0">
              <a:defRPr/>
            </a:pPr>
            <a:r>
              <a:rPr lang="es-ES" b="1" dirty="0">
                <a:solidFill>
                  <a:schemeClr val="bg2">
                    <a:lumMod val="50000"/>
                  </a:schemeClr>
                </a:solidFill>
                <a:ea typeface="Times New Roman" pitchFamily="18" charset="0"/>
                <a:cs typeface="Times New Roman" pitchFamily="18" charset="0"/>
              </a:rPr>
              <a:t>FASE III: DISEÑO</a:t>
            </a:r>
          </a:p>
          <a:p>
            <a:pPr algn="ctr" eaLnBrk="0" hangingPunct="0">
              <a:defRPr/>
            </a:pPr>
            <a:endParaRPr lang="es-ES" sz="1400" dirty="0"/>
          </a:p>
          <a:p>
            <a:pPr algn="just" eaLnBrk="0" hangingPunct="0">
              <a:lnSpc>
                <a:spcPct val="150000"/>
              </a:lnSpc>
              <a:defRPr/>
            </a:pPr>
            <a:r>
              <a:rPr lang="es-ES" sz="1600" dirty="0">
                <a:ea typeface="Times New Roman" pitchFamily="18" charset="0"/>
                <a:cs typeface="Times New Roman" pitchFamily="18" charset="0"/>
              </a:rPr>
              <a:t>   El diseño del </a:t>
            </a:r>
            <a:r>
              <a:rPr lang="es-ES" sz="1600" dirty="0" err="1">
                <a:ea typeface="Times New Roman" pitchFamily="18" charset="0"/>
                <a:cs typeface="Times New Roman" pitchFamily="18" charset="0"/>
              </a:rPr>
              <a:t>micromundo</a:t>
            </a:r>
            <a:r>
              <a:rPr lang="es-ES" sz="1600" dirty="0">
                <a:ea typeface="Times New Roman" pitchFamily="18" charset="0"/>
                <a:cs typeface="Times New Roman" pitchFamily="18" charset="0"/>
              </a:rPr>
              <a:t> interactivo se realiza a tres niveles diferentes: </a:t>
            </a:r>
            <a:r>
              <a:rPr lang="es-ES" sz="1600" b="1" i="1" dirty="0">
                <a:ea typeface="Times New Roman" pitchFamily="18" charset="0"/>
                <a:cs typeface="Times New Roman" pitchFamily="18" charset="0"/>
              </a:rPr>
              <a:t>educativo, comunicacional y computacional</a:t>
            </a:r>
            <a:r>
              <a:rPr lang="es-ES" sz="1600" dirty="0">
                <a:ea typeface="Times New Roman" pitchFamily="18" charset="0"/>
                <a:cs typeface="Times New Roman" pitchFamily="18" charset="0"/>
              </a:rPr>
              <a:t>. Al diseñar el ambiente en el que se desarrollará la acción se deben definir claramente los elementos que se determinaron como necesarios en todo </a:t>
            </a:r>
            <a:r>
              <a:rPr lang="es-ES" sz="1600" dirty="0" err="1">
                <a:ea typeface="Times New Roman" pitchFamily="18" charset="0"/>
                <a:cs typeface="Times New Roman" pitchFamily="18" charset="0"/>
              </a:rPr>
              <a:t>micromundo</a:t>
            </a:r>
            <a:r>
              <a:rPr lang="es-ES" sz="1600" dirty="0">
                <a:ea typeface="Times New Roman" pitchFamily="18" charset="0"/>
                <a:cs typeface="Times New Roman" pitchFamily="18" charset="0"/>
              </a:rPr>
              <a:t> interactivo y aquellos deseables que convenga para el caso. La identificación de estos elementos en esta etapa permite crear mayor vínculo con la etapa de desarrollo. Muchas de las decisiones importantes del </a:t>
            </a:r>
            <a:r>
              <a:rPr lang="es-ES" sz="1600" dirty="0" err="1">
                <a:ea typeface="Times New Roman" pitchFamily="18" charset="0"/>
                <a:cs typeface="Times New Roman" pitchFamily="18" charset="0"/>
              </a:rPr>
              <a:t>micromundo</a:t>
            </a:r>
            <a:r>
              <a:rPr lang="es-ES" sz="1600" dirty="0">
                <a:ea typeface="Times New Roman" pitchFamily="18" charset="0"/>
                <a:cs typeface="Times New Roman" pitchFamily="18" charset="0"/>
              </a:rPr>
              <a:t> y su comportamiento se toman aquí.</a:t>
            </a:r>
            <a:endParaRPr lang="es-ES" sz="1600" dirty="0"/>
          </a:p>
        </p:txBody>
      </p:sp>
      <p:sp>
        <p:nvSpPr>
          <p:cNvPr id="8" name="7 Rectángulo"/>
          <p:cNvSpPr/>
          <p:nvPr/>
        </p:nvSpPr>
        <p:spPr>
          <a:xfrm>
            <a:off x="4857752" y="1643050"/>
            <a:ext cx="2732351" cy="369332"/>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pPr>
              <a:defRPr/>
            </a:pPr>
            <a:r>
              <a:rPr lang="es-ES" b="1" dirty="0"/>
              <a:t>    DISEÑO EDUCATIVO</a:t>
            </a:r>
            <a:endParaRPr lang="es-ES" dirty="0"/>
          </a:p>
        </p:txBody>
      </p:sp>
      <p:sp>
        <p:nvSpPr>
          <p:cNvPr id="41986" name="Rectangle 2"/>
          <p:cNvSpPr>
            <a:spLocks noChangeArrowheads="1"/>
          </p:cNvSpPr>
          <p:nvPr/>
        </p:nvSpPr>
        <p:spPr bwMode="auto">
          <a:xfrm>
            <a:off x="5000625" y="2214563"/>
            <a:ext cx="28575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buFont typeface="Arial" panose="020B0604020202020204" pitchFamily="34" charset="0"/>
              <a:buChar char="•"/>
            </a:pPr>
            <a:r>
              <a:rPr lang="es-ES" altLang="es-VE" sz="1200" b="1">
                <a:cs typeface="Times New Roman" panose="02020603050405020304" pitchFamily="18" charset="0"/>
              </a:rPr>
              <a:t>  CONTENIDO Y SU ESTRUCTURA</a:t>
            </a:r>
          </a:p>
          <a:p>
            <a:pPr algn="just">
              <a:buFont typeface="Arial" panose="020B0604020202020204" pitchFamily="34" charset="0"/>
              <a:buChar char="•"/>
            </a:pPr>
            <a:r>
              <a:rPr lang="es-ES" altLang="es-VE" sz="1200" b="1"/>
              <a:t>   SISTEMA DE MOTIVACIÓN </a:t>
            </a:r>
          </a:p>
          <a:p>
            <a:pPr algn="just">
              <a:buFont typeface="Arial" panose="020B0604020202020204" pitchFamily="34" charset="0"/>
              <a:buChar char="•"/>
            </a:pPr>
            <a:r>
              <a:rPr lang="es-ES" altLang="es-VE" sz="1200" b="1"/>
              <a:t>  SISTEMA DE EVALUACIÓN </a:t>
            </a:r>
            <a:endParaRPr lang="es-ES" altLang="es-VE" sz="1200"/>
          </a:p>
          <a:p>
            <a:pPr algn="just">
              <a:buFont typeface="Arial" panose="020B0604020202020204" pitchFamily="34" charset="0"/>
              <a:buChar char="•"/>
            </a:pPr>
            <a:endParaRPr lang="es-ES" altLang="es-VE" sz="1200" b="1"/>
          </a:p>
          <a:p>
            <a:pPr algn="just">
              <a:buFont typeface="Arial" panose="020B0604020202020204" pitchFamily="34" charset="0"/>
              <a:buChar char="•"/>
            </a:pPr>
            <a:endParaRPr lang="es-ES" altLang="es-VE" sz="1200"/>
          </a:p>
          <a:p>
            <a:pPr algn="just">
              <a:buFont typeface="Arial" panose="020B0604020202020204" pitchFamily="34" charset="0"/>
              <a:buChar char="•"/>
            </a:pPr>
            <a:endParaRPr lang="es-ES" altLang="es-VE"/>
          </a:p>
        </p:txBody>
      </p:sp>
      <p:sp>
        <p:nvSpPr>
          <p:cNvPr id="10" name="9 Rectángulo"/>
          <p:cNvSpPr/>
          <p:nvPr/>
        </p:nvSpPr>
        <p:spPr>
          <a:xfrm>
            <a:off x="4857752" y="3059668"/>
            <a:ext cx="3507692" cy="369332"/>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pPr>
              <a:defRPr/>
            </a:pPr>
            <a:r>
              <a:rPr lang="es-ES" b="1" dirty="0"/>
              <a:t>    DISEÑO COMUNICACIONAL</a:t>
            </a:r>
            <a:endParaRPr lang="es-ES" dirty="0"/>
          </a:p>
        </p:txBody>
      </p:sp>
      <p:sp>
        <p:nvSpPr>
          <p:cNvPr id="11" name="10 Rectángulo"/>
          <p:cNvSpPr/>
          <p:nvPr/>
        </p:nvSpPr>
        <p:spPr>
          <a:xfrm>
            <a:off x="4857752" y="5143512"/>
            <a:ext cx="3384260" cy="369332"/>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pPr>
              <a:defRPr/>
            </a:pPr>
            <a:r>
              <a:rPr lang="es-ES" b="1" dirty="0"/>
              <a:t>    DISEÑO COMPUTACIONAL</a:t>
            </a:r>
            <a:endParaRPr lang="es-ES" dirty="0"/>
          </a:p>
        </p:txBody>
      </p:sp>
      <p:sp>
        <p:nvSpPr>
          <p:cNvPr id="41987" name="Rectangle 3"/>
          <p:cNvSpPr>
            <a:spLocks noChangeArrowheads="1"/>
          </p:cNvSpPr>
          <p:nvPr/>
        </p:nvSpPr>
        <p:spPr bwMode="auto">
          <a:xfrm>
            <a:off x="4714875" y="3571875"/>
            <a:ext cx="442912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tabLst>
                <a:tab pos="457200" algn="l"/>
              </a:tabLst>
              <a:defRPr>
                <a:solidFill>
                  <a:schemeClr val="tx1"/>
                </a:solidFill>
                <a:latin typeface="Arial" panose="020B0604020202020204" pitchFamily="34" charset="0"/>
              </a:defRPr>
            </a:lvl1pPr>
            <a:lvl2pPr marL="742950" indent="-285750" eaLnBrk="0" hangingPunct="0">
              <a:tabLst>
                <a:tab pos="457200" algn="l"/>
              </a:tabLst>
              <a:defRPr>
                <a:solidFill>
                  <a:schemeClr val="tx1"/>
                </a:solidFill>
                <a:latin typeface="Arial" panose="020B0604020202020204" pitchFamily="34" charset="0"/>
              </a:defRPr>
            </a:lvl2pPr>
            <a:lvl3pPr marL="1143000" indent="-228600" eaLnBrk="0" hangingPunct="0">
              <a:tabLst>
                <a:tab pos="457200" algn="l"/>
              </a:tabLst>
              <a:defRPr>
                <a:solidFill>
                  <a:schemeClr val="tx1"/>
                </a:solidFill>
                <a:latin typeface="Arial" panose="020B0604020202020204" pitchFamily="34" charset="0"/>
              </a:defRPr>
            </a:lvl3pPr>
            <a:lvl4pPr marL="1600200" indent="-228600" eaLnBrk="0" hangingPunct="0">
              <a:tabLst>
                <a:tab pos="457200" algn="l"/>
              </a:tabLst>
              <a:defRPr>
                <a:solidFill>
                  <a:schemeClr val="tx1"/>
                </a:solidFill>
                <a:latin typeface="Arial" panose="020B0604020202020204" pitchFamily="34" charset="0"/>
              </a:defRPr>
            </a:lvl4pPr>
            <a:lvl5pPr marL="2057400" indent="-228600" eaLnBrk="0" hangingPunct="0">
              <a:tabLst>
                <a:tab pos="45720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45720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45720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45720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algn="just">
              <a:buFontTx/>
              <a:buChar char="•"/>
            </a:pPr>
            <a:r>
              <a:rPr lang="es-ES" altLang="es-VE" sz="1200" b="1">
                <a:cs typeface="Times New Roman" panose="02020603050405020304" pitchFamily="18" charset="0"/>
              </a:rPr>
              <a:t>Mecanismo que facilitan la navegación a través de</a:t>
            </a:r>
          </a:p>
          <a:p>
            <a:pPr algn="just"/>
            <a:r>
              <a:rPr lang="es-ES" altLang="es-VE" sz="1200" b="1">
                <a:cs typeface="Times New Roman" panose="02020603050405020304" pitchFamily="18" charset="0"/>
              </a:rPr>
              <a:t> las páginas. </a:t>
            </a:r>
            <a:endParaRPr lang="es-ES" altLang="es-VE" sz="1100" b="1"/>
          </a:p>
          <a:p>
            <a:pPr algn="just">
              <a:buFontTx/>
              <a:buChar char="•"/>
            </a:pPr>
            <a:r>
              <a:rPr lang="es-ES" altLang="es-VE" sz="1200" b="1">
                <a:cs typeface="Times New Roman" panose="02020603050405020304" pitchFamily="18" charset="0"/>
              </a:rPr>
              <a:t>Todas las páginas deben tener por lo menos un enlace.</a:t>
            </a:r>
            <a:endParaRPr lang="es-ES" altLang="es-VE" sz="1100" b="1"/>
          </a:p>
          <a:p>
            <a:pPr algn="just">
              <a:buFontTx/>
              <a:buChar char="•"/>
            </a:pPr>
            <a:r>
              <a:rPr lang="es-ES" altLang="es-VE" sz="1200" b="1">
                <a:cs typeface="Times New Roman" panose="02020603050405020304" pitchFamily="18" charset="0"/>
              </a:rPr>
              <a:t>Proporcionar la información requerida en el menor plazo posible.</a:t>
            </a:r>
            <a:endParaRPr lang="es-ES" altLang="es-VE" sz="1100" b="1"/>
          </a:p>
          <a:p>
            <a:pPr algn="just">
              <a:buFontTx/>
              <a:buChar char="•"/>
            </a:pPr>
            <a:r>
              <a:rPr lang="es-ES" altLang="es-VE" sz="1200" b="1">
                <a:cs typeface="Times New Roman" panose="02020603050405020304" pitchFamily="18" charset="0"/>
              </a:rPr>
              <a:t>La interfaz gráfica debe ser sencilla y consistente.</a:t>
            </a:r>
            <a:endParaRPr lang="es-ES" altLang="es-VE" sz="1100" b="1"/>
          </a:p>
          <a:p>
            <a:pPr algn="just">
              <a:buFontTx/>
              <a:buChar char="•"/>
            </a:pPr>
            <a:r>
              <a:rPr lang="es-ES" altLang="es-VE" sz="1200" b="1">
                <a:cs typeface="Times New Roman" panose="02020603050405020304" pitchFamily="18" charset="0"/>
              </a:rPr>
              <a:t>Estabilidad de diseño. </a:t>
            </a:r>
            <a:endParaRPr lang="es-ES" altLang="es-VE" b="1"/>
          </a:p>
        </p:txBody>
      </p:sp>
      <p:sp>
        <p:nvSpPr>
          <p:cNvPr id="13" name="12 Rectángulo"/>
          <p:cNvSpPr>
            <a:spLocks noChangeArrowheads="1"/>
          </p:cNvSpPr>
          <p:nvPr/>
        </p:nvSpPr>
        <p:spPr bwMode="auto">
          <a:xfrm>
            <a:off x="5072063" y="5715000"/>
            <a:ext cx="2413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 altLang="es-VE" sz="1200" b="1"/>
              <a:t>DISEÑO DE LA ESTRUCTURA </a:t>
            </a:r>
            <a:endParaRPr lang="es-ES" altLang="es-VE" sz="1200"/>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ppt_x</p:attrName>
                                        </p:attrNameLst>
                                      </p:cBhvr>
                                      <p:tavLst>
                                        <p:tav tm="0">
                                          <p:val>
                                            <p:strVal val="#ppt_x-.2"/>
                                          </p:val>
                                        </p:tav>
                                        <p:tav tm="100000">
                                          <p:val>
                                            <p:strVal val="#ppt_x"/>
                                          </p:val>
                                        </p:tav>
                                      </p:tavLst>
                                    </p:anim>
                                    <p:anim calcmode="lin" valueType="num">
                                      <p:cBhvr>
                                        <p:cTn id="8"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9" dur="1000"/>
                                        <p:tgtEl>
                                          <p:spTgt spid="6"/>
                                        </p:tgtEl>
                                      </p:cBhvr>
                                    </p:animEffect>
                                  </p:childTnLst>
                                </p:cTn>
                              </p:par>
                              <p:par>
                                <p:cTn id="10" presetID="29"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ppt_x</p:attrName>
                                        </p:attrNameLst>
                                      </p:cBhvr>
                                      <p:tavLst>
                                        <p:tav tm="0">
                                          <p:val>
                                            <p:strVal val="#ppt_x-.2"/>
                                          </p:val>
                                        </p:tav>
                                        <p:tav tm="100000">
                                          <p:val>
                                            <p:strVal val="#ppt_x"/>
                                          </p:val>
                                        </p:tav>
                                      </p:tavLst>
                                    </p:anim>
                                    <p:anim calcmode="lin" valueType="num">
                                      <p:cBhvr>
                                        <p:cTn id="13"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14" dur="1000"/>
                                        <p:tgtEl>
                                          <p:spTgt spid="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41986"/>
                                        </p:tgtEl>
                                        <p:attrNameLst>
                                          <p:attrName>style.visibility</p:attrName>
                                        </p:attrNameLst>
                                      </p:cBhvr>
                                      <p:to>
                                        <p:strVal val="visible"/>
                                      </p:to>
                                    </p:set>
                                    <p:anim calcmode="lin" valueType="num">
                                      <p:cBhvr additive="base">
                                        <p:cTn id="27" dur="500" fill="hold"/>
                                        <p:tgtEl>
                                          <p:spTgt spid="41986"/>
                                        </p:tgtEl>
                                        <p:attrNameLst>
                                          <p:attrName>ppt_x</p:attrName>
                                        </p:attrNameLst>
                                      </p:cBhvr>
                                      <p:tavLst>
                                        <p:tav tm="0">
                                          <p:val>
                                            <p:strVal val="#ppt_x"/>
                                          </p:val>
                                        </p:tav>
                                        <p:tav tm="100000">
                                          <p:val>
                                            <p:strVal val="#ppt_x"/>
                                          </p:val>
                                        </p:tav>
                                      </p:tavLst>
                                    </p:anim>
                                    <p:anim calcmode="lin" valueType="num">
                                      <p:cBhvr additive="base">
                                        <p:cTn id="28" dur="500" fill="hold"/>
                                        <p:tgtEl>
                                          <p:spTgt spid="41986"/>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1987"/>
                                        </p:tgtEl>
                                        <p:attrNameLst>
                                          <p:attrName>style.visibility</p:attrName>
                                        </p:attrNameLst>
                                      </p:cBhvr>
                                      <p:to>
                                        <p:strVal val="visible"/>
                                      </p:to>
                                    </p:set>
                                    <p:anim calcmode="lin" valueType="num">
                                      <p:cBhvr additive="base">
                                        <p:cTn id="37" dur="500" fill="hold"/>
                                        <p:tgtEl>
                                          <p:spTgt spid="41987"/>
                                        </p:tgtEl>
                                        <p:attrNameLst>
                                          <p:attrName>ppt_x</p:attrName>
                                        </p:attrNameLst>
                                      </p:cBhvr>
                                      <p:tavLst>
                                        <p:tav tm="0">
                                          <p:val>
                                            <p:strVal val="#ppt_x"/>
                                          </p:val>
                                        </p:tav>
                                        <p:tav tm="100000">
                                          <p:val>
                                            <p:strVal val="#ppt_x"/>
                                          </p:val>
                                        </p:tav>
                                      </p:tavLst>
                                    </p:anim>
                                    <p:anim calcmode="lin" valueType="num">
                                      <p:cBhvr additive="base">
                                        <p:cTn id="38" dur="500" fill="hold"/>
                                        <p:tgtEl>
                                          <p:spTgt spid="41987"/>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additive="base">
                                        <p:cTn id="47" dur="500" fill="hold"/>
                                        <p:tgtEl>
                                          <p:spTgt spid="13"/>
                                        </p:tgtEl>
                                        <p:attrNameLst>
                                          <p:attrName>ppt_x</p:attrName>
                                        </p:attrNameLst>
                                      </p:cBhvr>
                                      <p:tavLst>
                                        <p:tav tm="0">
                                          <p:val>
                                            <p:strVal val="#ppt_x"/>
                                          </p:val>
                                        </p:tav>
                                        <p:tav tm="100000">
                                          <p:val>
                                            <p:strVal val="#ppt_x"/>
                                          </p:val>
                                        </p:tav>
                                      </p:tavLst>
                                    </p:anim>
                                    <p:anim calcmode="lin" valueType="num">
                                      <p:cBhvr additive="base">
                                        <p:cTn id="4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41987" grpId="0"/>
      <p:bldP spid="1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4572000" y="1928813"/>
            <a:ext cx="4286250" cy="3643312"/>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s-ES"/>
          </a:p>
        </p:txBody>
      </p:sp>
      <p:pic>
        <p:nvPicPr>
          <p:cNvPr id="4" name="3 Imagen" descr="cerebro.gif"/>
          <p:cNvPicPr>
            <a:picLocks noChangeAspect="1"/>
          </p:cNvPicPr>
          <p:nvPr/>
        </p:nvPicPr>
        <p:blipFill>
          <a:blip r:embed="rId2" cstate="print">
            <a:duotone>
              <a:prstClr val="black"/>
              <a:schemeClr val="accent1">
                <a:tint val="45000"/>
                <a:satMod val="400000"/>
              </a:schemeClr>
            </a:duotone>
          </a:blip>
          <a:stretch>
            <a:fillRect/>
          </a:stretch>
        </p:blipFill>
        <p:spPr>
          <a:xfrm>
            <a:off x="8349156" y="0"/>
            <a:ext cx="794843" cy="1071546"/>
          </a:xfrm>
          <a:prstGeom prst="rect">
            <a:avLst/>
          </a:prstGeom>
        </p:spPr>
      </p:pic>
      <p:sp>
        <p:nvSpPr>
          <p:cNvPr id="5" name="4 CuadroTexto"/>
          <p:cNvSpPr txBox="1"/>
          <p:nvPr/>
        </p:nvSpPr>
        <p:spPr>
          <a:xfrm>
            <a:off x="285720" y="357166"/>
            <a:ext cx="8286808" cy="923330"/>
          </a:xfrm>
          <a:prstGeom prst="rect">
            <a:avLst/>
          </a:prstGeom>
          <a:noFill/>
        </p:spPr>
        <p:txBody>
          <a:bodyPr>
            <a:spAutoFit/>
          </a:bodyPr>
          <a:lstStyle/>
          <a:p>
            <a:pPr algn="ctr">
              <a:defRPr/>
            </a:pPr>
            <a:r>
              <a:rPr lang="es-ES_tradnl" sz="5400" dirty="0">
                <a:ln w="10160">
                  <a:solidFill>
                    <a:schemeClr val="accent1"/>
                  </a:solidFill>
                  <a:prstDash val="solid"/>
                </a:ln>
                <a:solidFill>
                  <a:srgbClr val="FFFFFF"/>
                </a:solidFill>
                <a:effectLst>
                  <a:outerShdw blurRad="38100" dist="32000" dir="5400000" algn="tl">
                    <a:srgbClr val="000000">
                      <a:alpha val="30000"/>
                    </a:srgbClr>
                  </a:outerShdw>
                  <a:reflection blurRad="6350" stA="60000" endA="900" endPos="58000" dir="5400000" sy="-100000" algn="bl" rotWithShape="0"/>
                </a:effectLst>
                <a:latin typeface="Arial" charset="0"/>
              </a:rPr>
              <a:t>Metodología</a:t>
            </a:r>
            <a:endParaRPr lang="es-ES" sz="5400" dirty="0">
              <a:ln w="10160">
                <a:solidFill>
                  <a:schemeClr val="accent1"/>
                </a:solidFill>
                <a:prstDash val="solid"/>
              </a:ln>
              <a:solidFill>
                <a:srgbClr val="FFFFFF"/>
              </a:solidFill>
              <a:effectLst>
                <a:outerShdw blurRad="38100" dist="32000" dir="5400000" algn="tl">
                  <a:srgbClr val="000000">
                    <a:alpha val="30000"/>
                  </a:srgbClr>
                </a:outerShdw>
                <a:reflection blurRad="6350" stA="60000" endA="900" endPos="58000" dir="5400000" sy="-100000" algn="bl" rotWithShape="0"/>
              </a:effectLst>
              <a:latin typeface="Arial" charset="0"/>
            </a:endParaRPr>
          </a:p>
        </p:txBody>
      </p:sp>
      <p:sp>
        <p:nvSpPr>
          <p:cNvPr id="6" name="Rectangle 1"/>
          <p:cNvSpPr>
            <a:spLocks noChangeArrowheads="1"/>
          </p:cNvSpPr>
          <p:nvPr/>
        </p:nvSpPr>
        <p:spPr bwMode="auto">
          <a:xfrm>
            <a:off x="214282" y="2143116"/>
            <a:ext cx="4143404" cy="3447098"/>
          </a:xfrm>
          <a:prstGeom prst="rect">
            <a:avLst/>
          </a:prstGeom>
          <a:solidFill>
            <a:schemeClr val="bg2">
              <a:lumMod val="90000"/>
            </a:schemeClr>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spAutoFit/>
          </a:bodyPr>
          <a:lstStyle/>
          <a:p>
            <a:pPr algn="ctr" eaLnBrk="0" hangingPunct="0">
              <a:defRPr/>
            </a:pPr>
            <a:r>
              <a:rPr lang="es-ES" b="1" dirty="0">
                <a:solidFill>
                  <a:schemeClr val="bg2">
                    <a:lumMod val="50000"/>
                  </a:schemeClr>
                </a:solidFill>
                <a:ea typeface="Times New Roman" pitchFamily="18" charset="0"/>
                <a:cs typeface="Times New Roman" pitchFamily="18" charset="0"/>
              </a:rPr>
              <a:t>FASE IV: </a:t>
            </a:r>
          </a:p>
          <a:p>
            <a:pPr algn="ctr" eaLnBrk="0" hangingPunct="0">
              <a:defRPr/>
            </a:pPr>
            <a:r>
              <a:rPr lang="es-ES" b="1" dirty="0">
                <a:solidFill>
                  <a:schemeClr val="bg2">
                    <a:lumMod val="50000"/>
                  </a:schemeClr>
                </a:solidFill>
                <a:ea typeface="Times New Roman" pitchFamily="18" charset="0"/>
                <a:cs typeface="Times New Roman" pitchFamily="18" charset="0"/>
              </a:rPr>
              <a:t>DESARROLLO</a:t>
            </a:r>
          </a:p>
          <a:p>
            <a:pPr algn="ctr" eaLnBrk="0" hangingPunct="0">
              <a:defRPr/>
            </a:pPr>
            <a:endParaRPr lang="es-ES" sz="1400" dirty="0"/>
          </a:p>
          <a:p>
            <a:pPr algn="just" eaLnBrk="0" hangingPunct="0">
              <a:lnSpc>
                <a:spcPct val="150000"/>
              </a:lnSpc>
              <a:defRPr/>
            </a:pPr>
            <a:r>
              <a:rPr lang="es-ES" sz="1600" dirty="0">
                <a:ea typeface="Times New Roman" pitchFamily="18" charset="0"/>
                <a:cs typeface="Times New Roman" pitchFamily="18" charset="0"/>
              </a:rPr>
              <a:t>   </a:t>
            </a:r>
            <a:r>
              <a:rPr lang="es-ES" sz="1600" dirty="0">
                <a:latin typeface="Arial" charset="0"/>
              </a:rPr>
              <a:t>En esta fase  se implementa la aplicación usando toda la información obtenida anteriormente. Se toma la definición de clases y se implementa en el lenguaje escogido, tomando en cuenta las restricciones computacionales que se tengan.</a:t>
            </a:r>
            <a:endParaRPr lang="es-ES" sz="1600" dirty="0"/>
          </a:p>
        </p:txBody>
      </p:sp>
      <p:pic>
        <p:nvPicPr>
          <p:cNvPr id="7" name="6 Imagen" descr="estructura_sof.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99063" y="2143125"/>
            <a:ext cx="2444750" cy="150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7 Imagen" descr="auto3.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816475" y="3952875"/>
            <a:ext cx="1684338" cy="126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8 Imagen" descr="claroline1.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786563" y="3830638"/>
            <a:ext cx="1716087" cy="152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9 Imagen" descr="PHP.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714875" y="6072188"/>
            <a:ext cx="1220788"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12 Imagen" descr="HTML.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7643813" y="6072188"/>
            <a:ext cx="1004887"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13 Imagen" descr="FLASH.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6500813" y="6084888"/>
            <a:ext cx="64293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15 Abrir llave"/>
          <p:cNvSpPr/>
          <p:nvPr/>
        </p:nvSpPr>
        <p:spPr>
          <a:xfrm rot="5400000" flipH="1">
            <a:off x="6452394" y="3906044"/>
            <a:ext cx="596900" cy="3786188"/>
          </a:xfrm>
          <a:prstGeom prst="leftBrace">
            <a:avLst>
              <a:gd name="adj1" fmla="val 8333"/>
              <a:gd name="adj2" fmla="val 50397"/>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s-ES"/>
          </a:p>
        </p:txBody>
      </p:sp>
      <p:cxnSp>
        <p:nvCxnSpPr>
          <p:cNvPr id="20" name="19 Conector recto"/>
          <p:cNvCxnSpPr/>
          <p:nvPr/>
        </p:nvCxnSpPr>
        <p:spPr>
          <a:xfrm rot="5400000">
            <a:off x="5072857" y="5930106"/>
            <a:ext cx="285750" cy="158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25 Conector recto"/>
          <p:cNvCxnSpPr/>
          <p:nvPr/>
        </p:nvCxnSpPr>
        <p:spPr>
          <a:xfrm rot="5400000">
            <a:off x="8144669" y="5928519"/>
            <a:ext cx="28575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pull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par>
                                <p:cTn id="10" presetID="29"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ppt_x</p:attrName>
                                        </p:attrNameLst>
                                      </p:cBhvr>
                                      <p:tavLst>
                                        <p:tav tm="0">
                                          <p:val>
                                            <p:strVal val="#ppt_x-.2"/>
                                          </p:val>
                                        </p:tav>
                                        <p:tav tm="100000">
                                          <p:val>
                                            <p:strVal val="#ppt_x"/>
                                          </p:val>
                                        </p:tav>
                                      </p:tavLst>
                                    </p:anim>
                                    <p:anim calcmode="lin" valueType="num">
                                      <p:cBhvr>
                                        <p:cTn id="13"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ppt_x"/>
                                          </p:val>
                                        </p:tav>
                                        <p:tav tm="100000">
                                          <p:val>
                                            <p:strVal val="#ppt_x"/>
                                          </p:val>
                                        </p:tav>
                                      </p:tavLst>
                                    </p:anim>
                                    <p:anim calcmode="lin" valueType="num">
                                      <p:cBhvr additive="base">
                                        <p:cTn id="3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6"/>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20"/>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14"/>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0"/>
                                          </p:stCondLst>
                                        </p:cTn>
                                        <p:tgtEl>
                                          <p:spTgt spid="26"/>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cerebro.gif"/>
          <p:cNvPicPr>
            <a:picLocks noChangeAspect="1"/>
          </p:cNvPicPr>
          <p:nvPr/>
        </p:nvPicPr>
        <p:blipFill>
          <a:blip r:embed="rId2" cstate="print">
            <a:duotone>
              <a:prstClr val="black"/>
              <a:schemeClr val="accent1">
                <a:tint val="45000"/>
                <a:satMod val="400000"/>
              </a:schemeClr>
            </a:duotone>
          </a:blip>
          <a:stretch>
            <a:fillRect/>
          </a:stretch>
        </p:blipFill>
        <p:spPr>
          <a:xfrm>
            <a:off x="8349156" y="0"/>
            <a:ext cx="794843" cy="1071546"/>
          </a:xfrm>
          <a:prstGeom prst="rect">
            <a:avLst/>
          </a:prstGeom>
        </p:spPr>
      </p:pic>
      <p:sp>
        <p:nvSpPr>
          <p:cNvPr id="5" name="4 CuadroTexto"/>
          <p:cNvSpPr txBox="1"/>
          <p:nvPr/>
        </p:nvSpPr>
        <p:spPr>
          <a:xfrm>
            <a:off x="285720" y="357166"/>
            <a:ext cx="8286808" cy="923330"/>
          </a:xfrm>
          <a:prstGeom prst="rect">
            <a:avLst/>
          </a:prstGeom>
          <a:noFill/>
        </p:spPr>
        <p:txBody>
          <a:bodyPr>
            <a:spAutoFit/>
          </a:bodyPr>
          <a:lstStyle/>
          <a:p>
            <a:pPr algn="ctr">
              <a:defRPr/>
            </a:pPr>
            <a:r>
              <a:rPr lang="es-ES_tradnl" sz="5400" dirty="0">
                <a:ln w="10160">
                  <a:solidFill>
                    <a:schemeClr val="accent1"/>
                  </a:solidFill>
                  <a:prstDash val="solid"/>
                </a:ln>
                <a:solidFill>
                  <a:srgbClr val="FFFFFF"/>
                </a:solidFill>
                <a:effectLst>
                  <a:outerShdw blurRad="38100" dist="32000" dir="5400000" algn="tl">
                    <a:srgbClr val="000000">
                      <a:alpha val="30000"/>
                    </a:srgbClr>
                  </a:outerShdw>
                  <a:reflection blurRad="6350" stA="60000" endA="900" endPos="58000" dir="5400000" sy="-100000" algn="bl" rotWithShape="0"/>
                </a:effectLst>
                <a:latin typeface="Arial" charset="0"/>
              </a:rPr>
              <a:t>Metodología</a:t>
            </a:r>
            <a:endParaRPr lang="es-ES" sz="5400" dirty="0">
              <a:ln w="10160">
                <a:solidFill>
                  <a:schemeClr val="accent1"/>
                </a:solidFill>
                <a:prstDash val="solid"/>
              </a:ln>
              <a:solidFill>
                <a:srgbClr val="FFFFFF"/>
              </a:solidFill>
              <a:effectLst>
                <a:outerShdw blurRad="38100" dist="32000" dir="5400000" algn="tl">
                  <a:srgbClr val="000000">
                    <a:alpha val="30000"/>
                  </a:srgbClr>
                </a:outerShdw>
                <a:reflection blurRad="6350" stA="60000" endA="900" endPos="58000" dir="5400000" sy="-100000" algn="bl" rotWithShape="0"/>
              </a:effectLst>
              <a:latin typeface="Arial" charset="0"/>
            </a:endParaRPr>
          </a:p>
        </p:txBody>
      </p:sp>
      <p:sp>
        <p:nvSpPr>
          <p:cNvPr id="6" name="Rectangle 1"/>
          <p:cNvSpPr>
            <a:spLocks noChangeArrowheads="1"/>
          </p:cNvSpPr>
          <p:nvPr/>
        </p:nvSpPr>
        <p:spPr bwMode="auto">
          <a:xfrm>
            <a:off x="571472" y="2214554"/>
            <a:ext cx="4143404" cy="3447098"/>
          </a:xfrm>
          <a:prstGeom prst="rect">
            <a:avLst/>
          </a:prstGeom>
          <a:solidFill>
            <a:schemeClr val="bg2">
              <a:lumMod val="90000"/>
            </a:schemeClr>
          </a:solidFill>
          <a:ln w="9525">
            <a:noFill/>
            <a:miter lim="800000"/>
            <a:headEnd/>
            <a:tailEn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spAutoFit/>
          </a:bodyPr>
          <a:lstStyle/>
          <a:p>
            <a:pPr algn="ctr" eaLnBrk="0" hangingPunct="0">
              <a:defRPr/>
            </a:pPr>
            <a:r>
              <a:rPr lang="es-ES" b="1" dirty="0">
                <a:solidFill>
                  <a:schemeClr val="bg2">
                    <a:lumMod val="50000"/>
                  </a:schemeClr>
                </a:solidFill>
                <a:ea typeface="Times New Roman" pitchFamily="18" charset="0"/>
                <a:cs typeface="Times New Roman" pitchFamily="18" charset="0"/>
              </a:rPr>
              <a:t>FASE V: </a:t>
            </a:r>
          </a:p>
          <a:p>
            <a:pPr algn="ctr" eaLnBrk="0" hangingPunct="0">
              <a:defRPr/>
            </a:pPr>
            <a:r>
              <a:rPr lang="es-ES" b="1" dirty="0">
                <a:solidFill>
                  <a:schemeClr val="bg2">
                    <a:lumMod val="50000"/>
                  </a:schemeClr>
                </a:solidFill>
                <a:ea typeface="Times New Roman" pitchFamily="18" charset="0"/>
                <a:cs typeface="Times New Roman" pitchFamily="18" charset="0"/>
              </a:rPr>
              <a:t>PRUEBA  PILOTO Y DE CAMPO</a:t>
            </a:r>
          </a:p>
          <a:p>
            <a:pPr algn="ctr" eaLnBrk="0" hangingPunct="0">
              <a:defRPr/>
            </a:pPr>
            <a:endParaRPr lang="es-ES" sz="1400" dirty="0"/>
          </a:p>
          <a:p>
            <a:pPr algn="just">
              <a:lnSpc>
                <a:spcPct val="150000"/>
              </a:lnSpc>
              <a:defRPr/>
            </a:pPr>
            <a:r>
              <a:rPr lang="es-ES" sz="1600" dirty="0">
                <a:ea typeface="Times New Roman" pitchFamily="18" charset="0"/>
                <a:cs typeface="Times New Roman" pitchFamily="18" charset="0"/>
              </a:rPr>
              <a:t> </a:t>
            </a:r>
            <a:r>
              <a:rPr lang="es-ES" sz="1600" dirty="0">
                <a:latin typeface="Arial" charset="0"/>
              </a:rPr>
              <a:t>     La metodología propuesta permite ir depurando los componentes del modelo generado, haciendo validación con expertos de los propósitos durante la etapa de diseño y prueba uno a uno  los módulos desarrollados, a medida que estos están funcionales.</a:t>
            </a:r>
          </a:p>
        </p:txBody>
      </p:sp>
      <p:pic>
        <p:nvPicPr>
          <p:cNvPr id="9" name="8 Imagen" descr="Properties.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643563" y="4071938"/>
            <a:ext cx="1785937" cy="178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9 Imagen" descr="viñeta.gif"/>
          <p:cNvPicPr>
            <a:picLocks noChangeAspect="1"/>
          </p:cNvPicPr>
          <p:nvPr/>
        </p:nvPicPr>
        <p:blipFill>
          <a:blip r:embed="rId4" cstate="print">
            <a:duotone>
              <a:prstClr val="black"/>
              <a:schemeClr val="accent1">
                <a:tint val="45000"/>
                <a:satMod val="400000"/>
              </a:schemeClr>
            </a:duotone>
          </a:blip>
          <a:stretch>
            <a:fillRect/>
          </a:stretch>
        </p:blipFill>
        <p:spPr>
          <a:xfrm>
            <a:off x="5929322" y="5072074"/>
            <a:ext cx="452440" cy="428628"/>
          </a:xfrm>
          <a:prstGeom prst="rect">
            <a:avLst/>
          </a:prstGeom>
        </p:spPr>
      </p:pic>
      <p:sp>
        <p:nvSpPr>
          <p:cNvPr id="46082" name="Rectangle 2"/>
          <p:cNvSpPr>
            <a:spLocks noChangeArrowheads="1"/>
          </p:cNvSpPr>
          <p:nvPr/>
        </p:nvSpPr>
        <p:spPr bwMode="auto">
          <a:xfrm>
            <a:off x="4929188" y="2428875"/>
            <a:ext cx="371475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tabLst>
                <a:tab pos="457200" algn="l"/>
              </a:tabLst>
              <a:defRPr>
                <a:solidFill>
                  <a:schemeClr val="tx1"/>
                </a:solidFill>
                <a:latin typeface="Arial" panose="020B0604020202020204" pitchFamily="34" charset="0"/>
              </a:defRPr>
            </a:lvl1pPr>
            <a:lvl2pPr marL="742950" indent="-285750" eaLnBrk="0" hangingPunct="0">
              <a:tabLst>
                <a:tab pos="457200" algn="l"/>
              </a:tabLst>
              <a:defRPr>
                <a:solidFill>
                  <a:schemeClr val="tx1"/>
                </a:solidFill>
                <a:latin typeface="Arial" panose="020B0604020202020204" pitchFamily="34" charset="0"/>
              </a:defRPr>
            </a:lvl2pPr>
            <a:lvl3pPr marL="1143000" indent="-228600" eaLnBrk="0" hangingPunct="0">
              <a:tabLst>
                <a:tab pos="457200" algn="l"/>
              </a:tabLst>
              <a:defRPr>
                <a:solidFill>
                  <a:schemeClr val="tx1"/>
                </a:solidFill>
                <a:latin typeface="Arial" panose="020B0604020202020204" pitchFamily="34" charset="0"/>
              </a:defRPr>
            </a:lvl3pPr>
            <a:lvl4pPr marL="1600200" indent="-228600" eaLnBrk="0" hangingPunct="0">
              <a:tabLst>
                <a:tab pos="457200" algn="l"/>
              </a:tabLst>
              <a:defRPr>
                <a:solidFill>
                  <a:schemeClr val="tx1"/>
                </a:solidFill>
                <a:latin typeface="Arial" panose="020B0604020202020204" pitchFamily="34" charset="0"/>
              </a:defRPr>
            </a:lvl4pPr>
            <a:lvl5pPr marL="2057400" indent="-228600" eaLnBrk="0" hangingPunct="0">
              <a:tabLst>
                <a:tab pos="45720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45720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45720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45720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algn="just">
              <a:buFontTx/>
              <a:buChar char="•"/>
            </a:pPr>
            <a:r>
              <a:rPr lang="es-ES" altLang="es-VE">
                <a:cs typeface="Times New Roman" panose="02020603050405020304" pitchFamily="18" charset="0"/>
              </a:rPr>
              <a:t>Verificación de cada uno de los enlaces.</a:t>
            </a:r>
            <a:endParaRPr lang="es-ES" altLang="es-VE"/>
          </a:p>
          <a:p>
            <a:pPr algn="just">
              <a:buFontTx/>
              <a:buChar char="•"/>
            </a:pPr>
            <a:r>
              <a:rPr lang="es-ES" altLang="es-VE">
                <a:cs typeface="Times New Roman" panose="02020603050405020304" pitchFamily="18" charset="0"/>
              </a:rPr>
              <a:t>Verificación del contenido.</a:t>
            </a:r>
            <a:endParaRPr lang="es-ES" altLang="es-VE"/>
          </a:p>
          <a:p>
            <a:pPr algn="just">
              <a:buFontTx/>
              <a:buChar char="•"/>
            </a:pPr>
            <a:r>
              <a:rPr lang="es-ES" altLang="es-VE">
                <a:cs typeface="Times New Roman" panose="02020603050405020304" pitchFamily="18" charset="0"/>
              </a:rPr>
              <a:t>Verificación de la auto-evaluaciones</a:t>
            </a:r>
            <a:endParaRPr lang="es-ES" altLang="es-VE"/>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par>
                                <p:cTn id="10" presetID="29"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ppt_x</p:attrName>
                                        </p:attrNameLst>
                                      </p:cBhvr>
                                      <p:tavLst>
                                        <p:tav tm="0">
                                          <p:val>
                                            <p:strVal val="#ppt_x-.2"/>
                                          </p:val>
                                        </p:tav>
                                        <p:tav tm="100000">
                                          <p:val>
                                            <p:strVal val="#ppt_x"/>
                                          </p:val>
                                        </p:tav>
                                      </p:tavLst>
                                    </p:anim>
                                    <p:anim calcmode="lin" valueType="num">
                                      <p:cBhvr>
                                        <p:cTn id="13"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6082"/>
                                        </p:tgtEl>
                                        <p:attrNameLst>
                                          <p:attrName>style.visibility</p:attrName>
                                        </p:attrNameLst>
                                      </p:cBhvr>
                                      <p:to>
                                        <p:strVal val="visible"/>
                                      </p:to>
                                    </p:set>
                                    <p:anim calcmode="lin" valueType="num">
                                      <p:cBhvr additive="base">
                                        <p:cTn id="23" dur="500" fill="hold"/>
                                        <p:tgtEl>
                                          <p:spTgt spid="46082"/>
                                        </p:tgtEl>
                                        <p:attrNameLst>
                                          <p:attrName>ppt_x</p:attrName>
                                        </p:attrNameLst>
                                      </p:cBhvr>
                                      <p:tavLst>
                                        <p:tav tm="0">
                                          <p:val>
                                            <p:strVal val="#ppt_x"/>
                                          </p:val>
                                        </p:tav>
                                        <p:tav tm="100000">
                                          <p:val>
                                            <p:strVal val="#ppt_x"/>
                                          </p:val>
                                        </p:tav>
                                      </p:tavLst>
                                    </p:anim>
                                    <p:anim calcmode="lin" valueType="num">
                                      <p:cBhvr additive="base">
                                        <p:cTn id="24" dur="500" fill="hold"/>
                                        <p:tgtEl>
                                          <p:spTgt spid="46082"/>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redondeado"/>
          <p:cNvSpPr/>
          <p:nvPr/>
        </p:nvSpPr>
        <p:spPr>
          <a:xfrm>
            <a:off x="428625" y="4500563"/>
            <a:ext cx="8501063" cy="2214562"/>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sz="1600" dirty="0">
              <a:solidFill>
                <a:schemeClr val="bg1"/>
              </a:solidFill>
            </a:endParaRPr>
          </a:p>
          <a:p>
            <a:pPr algn="ctr">
              <a:defRPr/>
            </a:pPr>
            <a:endParaRPr lang="es-ES_tradnl" sz="1600" dirty="0">
              <a:solidFill>
                <a:schemeClr val="bg1"/>
              </a:solidFill>
            </a:endParaRPr>
          </a:p>
          <a:p>
            <a:pPr algn="ctr">
              <a:defRPr/>
            </a:pPr>
            <a:endParaRPr lang="es-ES_tradnl" sz="1600" dirty="0">
              <a:solidFill>
                <a:schemeClr val="bg1"/>
              </a:solidFill>
            </a:endParaRPr>
          </a:p>
          <a:p>
            <a:pPr algn="ctr">
              <a:defRPr/>
            </a:pPr>
            <a:endParaRPr lang="es-ES_tradnl" sz="1600" dirty="0">
              <a:solidFill>
                <a:schemeClr val="bg1"/>
              </a:solidFill>
            </a:endParaRPr>
          </a:p>
          <a:p>
            <a:pPr algn="ctr">
              <a:defRPr/>
            </a:pPr>
            <a:endParaRPr lang="es-ES_tradnl" dirty="0">
              <a:solidFill>
                <a:schemeClr val="bg1"/>
              </a:solidFill>
            </a:endParaRPr>
          </a:p>
          <a:p>
            <a:pPr algn="ctr">
              <a:defRPr/>
            </a:pPr>
            <a:endParaRPr lang="es-ES_tradnl" dirty="0">
              <a:solidFill>
                <a:schemeClr val="bg1"/>
              </a:solidFill>
            </a:endParaRPr>
          </a:p>
          <a:p>
            <a:pPr algn="ctr">
              <a:defRPr/>
            </a:pPr>
            <a:endParaRPr lang="es-ES_tradnl" dirty="0">
              <a:solidFill>
                <a:schemeClr val="bg1"/>
              </a:solidFill>
            </a:endParaRPr>
          </a:p>
        </p:txBody>
      </p:sp>
      <p:sp>
        <p:nvSpPr>
          <p:cNvPr id="10" name="9 Rectángulo redondeado"/>
          <p:cNvSpPr/>
          <p:nvPr/>
        </p:nvSpPr>
        <p:spPr>
          <a:xfrm>
            <a:off x="428625" y="1785938"/>
            <a:ext cx="8429625" cy="2428875"/>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sz="1600" dirty="0">
              <a:solidFill>
                <a:schemeClr val="bg1"/>
              </a:solidFill>
            </a:endParaRPr>
          </a:p>
          <a:p>
            <a:pPr algn="ctr">
              <a:defRPr/>
            </a:pPr>
            <a:endParaRPr lang="es-ES_tradnl" sz="1600" dirty="0">
              <a:solidFill>
                <a:schemeClr val="bg1"/>
              </a:solidFill>
            </a:endParaRPr>
          </a:p>
          <a:p>
            <a:pPr algn="ctr">
              <a:defRPr/>
            </a:pPr>
            <a:endParaRPr lang="es-ES_tradnl" sz="1600" dirty="0">
              <a:solidFill>
                <a:schemeClr val="bg1"/>
              </a:solidFill>
            </a:endParaRPr>
          </a:p>
          <a:p>
            <a:pPr algn="ctr">
              <a:defRPr/>
            </a:pPr>
            <a:endParaRPr lang="es-ES_tradnl" sz="1600" dirty="0">
              <a:solidFill>
                <a:schemeClr val="bg1"/>
              </a:solidFill>
            </a:endParaRPr>
          </a:p>
          <a:p>
            <a:pPr algn="ctr">
              <a:defRPr/>
            </a:pPr>
            <a:endParaRPr lang="es-ES_tradnl" dirty="0">
              <a:solidFill>
                <a:schemeClr val="bg1"/>
              </a:solidFill>
            </a:endParaRPr>
          </a:p>
          <a:p>
            <a:pPr algn="ctr">
              <a:defRPr/>
            </a:pPr>
            <a:endParaRPr lang="es-ES_tradnl" dirty="0">
              <a:solidFill>
                <a:schemeClr val="bg1"/>
              </a:solidFill>
            </a:endParaRPr>
          </a:p>
          <a:p>
            <a:pPr algn="ctr">
              <a:defRPr/>
            </a:pPr>
            <a:endParaRPr lang="es-ES_tradnl" dirty="0">
              <a:solidFill>
                <a:schemeClr val="bg1"/>
              </a:solidFill>
            </a:endParaRPr>
          </a:p>
        </p:txBody>
      </p:sp>
      <p:sp>
        <p:nvSpPr>
          <p:cNvPr id="4" name="3 CuadroTexto"/>
          <p:cNvSpPr txBox="1"/>
          <p:nvPr/>
        </p:nvSpPr>
        <p:spPr>
          <a:xfrm>
            <a:off x="285720" y="357166"/>
            <a:ext cx="8286808" cy="923330"/>
          </a:xfrm>
          <a:prstGeom prst="rect">
            <a:avLst/>
          </a:prstGeom>
          <a:noFill/>
        </p:spPr>
        <p:txBody>
          <a:bodyPr>
            <a:spAutoFit/>
          </a:bodyPr>
          <a:lstStyle/>
          <a:p>
            <a:pPr algn="ctr">
              <a:defRPr/>
            </a:pPr>
            <a:r>
              <a:rPr lang="es-ES_tradnl" sz="5400" dirty="0">
                <a:ln w="10160">
                  <a:solidFill>
                    <a:schemeClr val="accent1"/>
                  </a:solidFill>
                  <a:prstDash val="solid"/>
                </a:ln>
                <a:solidFill>
                  <a:srgbClr val="FFFFFF"/>
                </a:solidFill>
                <a:effectLst>
                  <a:outerShdw blurRad="38100" dist="32000" dir="5400000" algn="tl">
                    <a:srgbClr val="000000">
                      <a:alpha val="30000"/>
                    </a:srgbClr>
                  </a:outerShdw>
                  <a:reflection blurRad="6350" stA="60000" endA="900" endPos="58000" dir="5400000" sy="-100000" algn="bl" rotWithShape="0"/>
                </a:effectLst>
                <a:latin typeface="Arial" charset="0"/>
              </a:rPr>
              <a:t>Conclusiones</a:t>
            </a:r>
            <a:endParaRPr lang="es-ES" sz="5400" dirty="0">
              <a:ln w="10160">
                <a:solidFill>
                  <a:schemeClr val="accent1"/>
                </a:solidFill>
                <a:prstDash val="solid"/>
              </a:ln>
              <a:solidFill>
                <a:srgbClr val="FFFFFF"/>
              </a:solidFill>
              <a:effectLst>
                <a:outerShdw blurRad="38100" dist="32000" dir="5400000" algn="tl">
                  <a:srgbClr val="000000">
                    <a:alpha val="30000"/>
                  </a:srgbClr>
                </a:outerShdw>
                <a:reflection blurRad="6350" stA="60000" endA="900" endPos="58000" dir="5400000" sy="-100000" algn="bl" rotWithShape="0"/>
              </a:effectLst>
              <a:latin typeface="Arial" charset="0"/>
            </a:endParaRPr>
          </a:p>
        </p:txBody>
      </p:sp>
      <p:pic>
        <p:nvPicPr>
          <p:cNvPr id="5" name="4 Imagen" descr="cerebro.gif"/>
          <p:cNvPicPr>
            <a:picLocks noChangeAspect="1"/>
          </p:cNvPicPr>
          <p:nvPr/>
        </p:nvPicPr>
        <p:blipFill>
          <a:blip r:embed="rId2" cstate="print">
            <a:duotone>
              <a:prstClr val="black"/>
              <a:schemeClr val="accent1">
                <a:tint val="45000"/>
                <a:satMod val="400000"/>
              </a:schemeClr>
            </a:duotone>
          </a:blip>
          <a:stretch>
            <a:fillRect/>
          </a:stretch>
        </p:blipFill>
        <p:spPr>
          <a:xfrm>
            <a:off x="8349156" y="0"/>
            <a:ext cx="794843" cy="1071546"/>
          </a:xfrm>
          <a:prstGeom prst="rect">
            <a:avLst/>
          </a:prstGeom>
        </p:spPr>
      </p:pic>
      <p:sp>
        <p:nvSpPr>
          <p:cNvPr id="51201" name="Rectangle 1"/>
          <p:cNvSpPr>
            <a:spLocks noChangeArrowheads="1"/>
          </p:cNvSpPr>
          <p:nvPr/>
        </p:nvSpPr>
        <p:spPr bwMode="auto">
          <a:xfrm>
            <a:off x="500063" y="1714500"/>
            <a:ext cx="8215312"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tabLst>
                <a:tab pos="457200" algn="l"/>
              </a:tabLst>
              <a:defRPr>
                <a:solidFill>
                  <a:schemeClr val="tx1"/>
                </a:solidFill>
                <a:latin typeface="Arial" panose="020B0604020202020204" pitchFamily="34" charset="0"/>
              </a:defRPr>
            </a:lvl1pPr>
            <a:lvl2pPr marL="742950" indent="-285750" eaLnBrk="0" hangingPunct="0">
              <a:tabLst>
                <a:tab pos="457200" algn="l"/>
              </a:tabLst>
              <a:defRPr>
                <a:solidFill>
                  <a:schemeClr val="tx1"/>
                </a:solidFill>
                <a:latin typeface="Arial" panose="020B0604020202020204" pitchFamily="34" charset="0"/>
              </a:defRPr>
            </a:lvl2pPr>
            <a:lvl3pPr marL="1143000" indent="-228600" eaLnBrk="0" hangingPunct="0">
              <a:tabLst>
                <a:tab pos="457200" algn="l"/>
              </a:tabLst>
              <a:defRPr>
                <a:solidFill>
                  <a:schemeClr val="tx1"/>
                </a:solidFill>
                <a:latin typeface="Arial" panose="020B0604020202020204" pitchFamily="34" charset="0"/>
              </a:defRPr>
            </a:lvl3pPr>
            <a:lvl4pPr marL="1600200" indent="-228600" eaLnBrk="0" hangingPunct="0">
              <a:tabLst>
                <a:tab pos="457200" algn="l"/>
              </a:tabLst>
              <a:defRPr>
                <a:solidFill>
                  <a:schemeClr val="tx1"/>
                </a:solidFill>
                <a:latin typeface="Arial" panose="020B0604020202020204" pitchFamily="34" charset="0"/>
              </a:defRPr>
            </a:lvl4pPr>
            <a:lvl5pPr marL="2057400" indent="-228600" eaLnBrk="0" hangingPunct="0">
              <a:tabLst>
                <a:tab pos="45720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45720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45720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45720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algn="just">
              <a:lnSpc>
                <a:spcPct val="150000"/>
              </a:lnSpc>
            </a:pPr>
            <a:r>
              <a:rPr lang="es-ES" altLang="es-VE" sz="1600">
                <a:cs typeface="Times New Roman" panose="02020603050405020304" pitchFamily="18" charset="0"/>
              </a:rPr>
              <a:t>        Se pudo, detectar las necesidades y requerimientos tanto funcionales como pedagógicos, en cuanto al aprendizaje de Estructuras de Control de Programación Estructurada , a través de una exhaustiva investigación , donde se detecto un bajo rendimiento en la cátedra Elementos de Computación (prueba piloto) donde se imparte dichas estructura, esto sirvió para  ofrecer un contenido adecuado que contribuyo al proceso de enseñanza aprendizaje de los estudiante. </a:t>
            </a:r>
            <a:endParaRPr lang="es-ES" altLang="es-VE" sz="2400"/>
          </a:p>
        </p:txBody>
      </p:sp>
      <p:pic>
        <p:nvPicPr>
          <p:cNvPr id="7" name="6 Imagen" descr="viñeta.gif"/>
          <p:cNvPicPr>
            <a:picLocks noChangeAspect="1"/>
          </p:cNvPicPr>
          <p:nvPr/>
        </p:nvPicPr>
        <p:blipFill>
          <a:blip r:embed="rId3" cstate="print">
            <a:duotone>
              <a:prstClr val="black"/>
              <a:schemeClr val="accent1">
                <a:tint val="45000"/>
                <a:satMod val="400000"/>
              </a:schemeClr>
            </a:duotone>
          </a:blip>
          <a:stretch>
            <a:fillRect/>
          </a:stretch>
        </p:blipFill>
        <p:spPr>
          <a:xfrm>
            <a:off x="571472" y="1857364"/>
            <a:ext cx="357190" cy="338391"/>
          </a:xfrm>
          <a:prstGeom prst="rect">
            <a:avLst/>
          </a:prstGeom>
        </p:spPr>
      </p:pic>
      <p:sp>
        <p:nvSpPr>
          <p:cNvPr id="8" name="7 Rectángulo"/>
          <p:cNvSpPr>
            <a:spLocks noChangeArrowheads="1"/>
          </p:cNvSpPr>
          <p:nvPr/>
        </p:nvSpPr>
        <p:spPr bwMode="auto">
          <a:xfrm>
            <a:off x="500063" y="4572000"/>
            <a:ext cx="8358187" cy="217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150000"/>
              </a:lnSpc>
            </a:pPr>
            <a:r>
              <a:rPr lang="es-ES" altLang="es-VE"/>
              <a:t>    Se logro el diseño del contenido del Software Educativo para el aprendizaje de Estructuras de Control de Programación Estructurada, utilizando la metodología de Álvaro Galvis, la cual fue la más adecuada ya que es la que  enriquecen el proceso de desarrollo de Materiales Educativos Computarizados (MEC) altamente interactivos</a:t>
            </a:r>
          </a:p>
        </p:txBody>
      </p:sp>
      <p:pic>
        <p:nvPicPr>
          <p:cNvPr id="9" name="8 Imagen" descr="viñeta.gif"/>
          <p:cNvPicPr>
            <a:picLocks noChangeAspect="1"/>
          </p:cNvPicPr>
          <p:nvPr/>
        </p:nvPicPr>
        <p:blipFill>
          <a:blip r:embed="rId3" cstate="print">
            <a:duotone>
              <a:prstClr val="black"/>
              <a:schemeClr val="accent1">
                <a:tint val="45000"/>
                <a:satMod val="400000"/>
              </a:schemeClr>
            </a:duotone>
          </a:blip>
          <a:stretch>
            <a:fillRect/>
          </a:stretch>
        </p:blipFill>
        <p:spPr>
          <a:xfrm>
            <a:off x="500034" y="4714884"/>
            <a:ext cx="357190" cy="338391"/>
          </a:xfrm>
          <a:prstGeom prst="rect">
            <a:avLst/>
          </a:prstGeom>
        </p:spPr>
      </p:pic>
    </p:spTree>
  </p:cSld>
  <p:clrMapOvr>
    <a:masterClrMapping/>
  </p:clrMapOvr>
  <p:transition>
    <p:pull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par>
                                <p:cTn id="10" presetID="29"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ppt_x</p:attrName>
                                        </p:attrNameLst>
                                      </p:cBhvr>
                                      <p:tavLst>
                                        <p:tav tm="0">
                                          <p:val>
                                            <p:strVal val="#ppt_x-.2"/>
                                          </p:val>
                                        </p:tav>
                                        <p:tav tm="100000">
                                          <p:val>
                                            <p:strVal val="#ppt_x"/>
                                          </p:val>
                                        </p:tav>
                                      </p:tavLst>
                                    </p:anim>
                                    <p:anim calcmode="lin" valueType="num">
                                      <p:cBhvr>
                                        <p:cTn id="13"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14" dur="1000"/>
                                        <p:tgtEl>
                                          <p:spTgt spid="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1201"/>
                                        </p:tgtEl>
                                        <p:attrNameLst>
                                          <p:attrName>style.visibility</p:attrName>
                                        </p:attrNameLst>
                                      </p:cBhvr>
                                      <p:to>
                                        <p:strVal val="visible"/>
                                      </p:to>
                                    </p:set>
                                    <p:anim calcmode="lin" valueType="num">
                                      <p:cBhvr additive="base">
                                        <p:cTn id="23" dur="500" fill="hold"/>
                                        <p:tgtEl>
                                          <p:spTgt spid="51201"/>
                                        </p:tgtEl>
                                        <p:attrNameLst>
                                          <p:attrName>ppt_x</p:attrName>
                                        </p:attrNameLst>
                                      </p:cBhvr>
                                      <p:tavLst>
                                        <p:tav tm="0">
                                          <p:val>
                                            <p:strVal val="#ppt_x"/>
                                          </p:val>
                                        </p:tav>
                                        <p:tav tm="100000">
                                          <p:val>
                                            <p:strVal val="#ppt_x"/>
                                          </p:val>
                                        </p:tav>
                                      </p:tavLst>
                                    </p:anim>
                                    <p:anim calcmode="lin" valueType="num">
                                      <p:cBhvr additive="base">
                                        <p:cTn id="24" dur="500" fill="hold"/>
                                        <p:tgtEl>
                                          <p:spTgt spid="51201"/>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ppt_x"/>
                                          </p:val>
                                        </p:tav>
                                        <p:tav tm="100000">
                                          <p:val>
                                            <p:strVal val="#ppt_x"/>
                                          </p:val>
                                        </p:tav>
                                      </p:tavLst>
                                    </p:anim>
                                    <p:anim calcmode="lin" valueType="num">
                                      <p:cBhvr additive="base">
                                        <p:cTn id="2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fill="hold"/>
                                        <p:tgtEl>
                                          <p:spTgt spid="8"/>
                                        </p:tgtEl>
                                        <p:attrNameLst>
                                          <p:attrName>ppt_x</p:attrName>
                                        </p:attrNameLst>
                                      </p:cBhvr>
                                      <p:tavLst>
                                        <p:tav tm="0">
                                          <p:val>
                                            <p:strVal val="#ppt_x"/>
                                          </p:val>
                                        </p:tav>
                                        <p:tav tm="100000">
                                          <p:val>
                                            <p:strVal val="#ppt_x"/>
                                          </p:val>
                                        </p:tav>
                                      </p:tavLst>
                                    </p:anim>
                                    <p:anim calcmode="lin" valueType="num">
                                      <p:cBhvr additive="base">
                                        <p:cTn id="34" dur="500" fill="hold"/>
                                        <p:tgtEl>
                                          <p:spTgt spid="8"/>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additive="base">
                                        <p:cTn id="41" dur="500" fill="hold"/>
                                        <p:tgtEl>
                                          <p:spTgt spid="11"/>
                                        </p:tgtEl>
                                        <p:attrNameLst>
                                          <p:attrName>ppt_x</p:attrName>
                                        </p:attrNameLst>
                                      </p:cBhvr>
                                      <p:tavLst>
                                        <p:tav tm="0">
                                          <p:val>
                                            <p:strVal val="#ppt_x"/>
                                          </p:val>
                                        </p:tav>
                                        <p:tav tm="100000">
                                          <p:val>
                                            <p:strVal val="#ppt_x"/>
                                          </p:val>
                                        </p:tav>
                                      </p:tavLst>
                                    </p:anim>
                                    <p:anim calcmode="lin" valueType="num">
                                      <p:cBhvr additive="base">
                                        <p:cTn id="4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0" grpId="0" animBg="1"/>
      <p:bldP spid="51201" grpId="0"/>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redondeado"/>
          <p:cNvSpPr/>
          <p:nvPr/>
        </p:nvSpPr>
        <p:spPr>
          <a:xfrm>
            <a:off x="428625" y="4857750"/>
            <a:ext cx="8429625" cy="121443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sz="1600" dirty="0">
              <a:solidFill>
                <a:schemeClr val="bg1"/>
              </a:solidFill>
            </a:endParaRPr>
          </a:p>
          <a:p>
            <a:pPr algn="ctr">
              <a:defRPr/>
            </a:pPr>
            <a:endParaRPr lang="es-ES_tradnl" sz="1600" dirty="0">
              <a:solidFill>
                <a:schemeClr val="bg1"/>
              </a:solidFill>
            </a:endParaRPr>
          </a:p>
          <a:p>
            <a:pPr algn="ctr">
              <a:defRPr/>
            </a:pPr>
            <a:endParaRPr lang="es-ES_tradnl" sz="1600" dirty="0">
              <a:solidFill>
                <a:schemeClr val="bg1"/>
              </a:solidFill>
            </a:endParaRPr>
          </a:p>
          <a:p>
            <a:pPr algn="ctr">
              <a:defRPr/>
            </a:pPr>
            <a:endParaRPr lang="es-ES_tradnl" sz="1600" dirty="0">
              <a:solidFill>
                <a:schemeClr val="bg1"/>
              </a:solidFill>
            </a:endParaRPr>
          </a:p>
          <a:p>
            <a:pPr algn="ctr">
              <a:defRPr/>
            </a:pPr>
            <a:endParaRPr lang="es-ES_tradnl" dirty="0">
              <a:solidFill>
                <a:schemeClr val="bg1"/>
              </a:solidFill>
            </a:endParaRPr>
          </a:p>
          <a:p>
            <a:pPr algn="ctr">
              <a:defRPr/>
            </a:pPr>
            <a:endParaRPr lang="es-ES_tradnl" dirty="0">
              <a:solidFill>
                <a:schemeClr val="bg1"/>
              </a:solidFill>
            </a:endParaRPr>
          </a:p>
          <a:p>
            <a:pPr algn="ctr">
              <a:defRPr/>
            </a:pPr>
            <a:endParaRPr lang="es-ES_tradnl" dirty="0">
              <a:solidFill>
                <a:schemeClr val="bg1"/>
              </a:solidFill>
            </a:endParaRPr>
          </a:p>
        </p:txBody>
      </p:sp>
      <p:sp>
        <p:nvSpPr>
          <p:cNvPr id="10" name="9 Rectángulo redondeado"/>
          <p:cNvSpPr/>
          <p:nvPr/>
        </p:nvSpPr>
        <p:spPr>
          <a:xfrm>
            <a:off x="428625" y="1928813"/>
            <a:ext cx="8429625" cy="2428875"/>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sz="1600" dirty="0">
              <a:solidFill>
                <a:schemeClr val="bg1"/>
              </a:solidFill>
            </a:endParaRPr>
          </a:p>
          <a:p>
            <a:pPr algn="ctr">
              <a:defRPr/>
            </a:pPr>
            <a:endParaRPr lang="es-ES_tradnl" sz="1600" dirty="0">
              <a:solidFill>
                <a:schemeClr val="bg1"/>
              </a:solidFill>
            </a:endParaRPr>
          </a:p>
          <a:p>
            <a:pPr algn="ctr">
              <a:defRPr/>
            </a:pPr>
            <a:endParaRPr lang="es-ES_tradnl" sz="1600" dirty="0">
              <a:solidFill>
                <a:schemeClr val="bg1"/>
              </a:solidFill>
            </a:endParaRPr>
          </a:p>
          <a:p>
            <a:pPr algn="ctr">
              <a:defRPr/>
            </a:pPr>
            <a:endParaRPr lang="es-ES_tradnl" sz="1600" dirty="0">
              <a:solidFill>
                <a:schemeClr val="bg1"/>
              </a:solidFill>
            </a:endParaRPr>
          </a:p>
          <a:p>
            <a:pPr algn="ctr">
              <a:defRPr/>
            </a:pPr>
            <a:endParaRPr lang="es-ES_tradnl" dirty="0">
              <a:solidFill>
                <a:schemeClr val="bg1"/>
              </a:solidFill>
            </a:endParaRPr>
          </a:p>
          <a:p>
            <a:pPr algn="ctr">
              <a:defRPr/>
            </a:pPr>
            <a:endParaRPr lang="es-ES_tradnl" dirty="0">
              <a:solidFill>
                <a:schemeClr val="bg1"/>
              </a:solidFill>
            </a:endParaRPr>
          </a:p>
          <a:p>
            <a:pPr algn="ctr">
              <a:defRPr/>
            </a:pPr>
            <a:endParaRPr lang="es-ES_tradnl" dirty="0">
              <a:solidFill>
                <a:schemeClr val="bg1"/>
              </a:solidFill>
            </a:endParaRPr>
          </a:p>
        </p:txBody>
      </p:sp>
      <p:sp>
        <p:nvSpPr>
          <p:cNvPr id="53249" name="Rectangle 1"/>
          <p:cNvSpPr>
            <a:spLocks noChangeArrowheads="1"/>
          </p:cNvSpPr>
          <p:nvPr/>
        </p:nvSpPr>
        <p:spPr bwMode="auto">
          <a:xfrm>
            <a:off x="928688" y="1857375"/>
            <a:ext cx="7572375" cy="258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tabLst>
                <a:tab pos="457200" algn="l"/>
              </a:tabLst>
              <a:defRPr>
                <a:solidFill>
                  <a:schemeClr val="tx1"/>
                </a:solidFill>
                <a:latin typeface="Arial" panose="020B0604020202020204" pitchFamily="34" charset="0"/>
              </a:defRPr>
            </a:lvl1pPr>
            <a:lvl2pPr marL="742950" indent="-285750" eaLnBrk="0" hangingPunct="0">
              <a:tabLst>
                <a:tab pos="457200" algn="l"/>
              </a:tabLst>
              <a:defRPr>
                <a:solidFill>
                  <a:schemeClr val="tx1"/>
                </a:solidFill>
                <a:latin typeface="Arial" panose="020B0604020202020204" pitchFamily="34" charset="0"/>
              </a:defRPr>
            </a:lvl2pPr>
            <a:lvl3pPr marL="1143000" indent="-228600" eaLnBrk="0" hangingPunct="0">
              <a:tabLst>
                <a:tab pos="457200" algn="l"/>
              </a:tabLst>
              <a:defRPr>
                <a:solidFill>
                  <a:schemeClr val="tx1"/>
                </a:solidFill>
                <a:latin typeface="Arial" panose="020B0604020202020204" pitchFamily="34" charset="0"/>
              </a:defRPr>
            </a:lvl3pPr>
            <a:lvl4pPr marL="1600200" indent="-228600" eaLnBrk="0" hangingPunct="0">
              <a:tabLst>
                <a:tab pos="457200" algn="l"/>
              </a:tabLst>
              <a:defRPr>
                <a:solidFill>
                  <a:schemeClr val="tx1"/>
                </a:solidFill>
                <a:latin typeface="Arial" panose="020B0604020202020204" pitchFamily="34" charset="0"/>
              </a:defRPr>
            </a:lvl4pPr>
            <a:lvl5pPr marL="2057400" indent="-228600" eaLnBrk="0" hangingPunct="0">
              <a:tabLst>
                <a:tab pos="45720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45720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45720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45720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algn="just">
              <a:lnSpc>
                <a:spcPct val="150000"/>
              </a:lnSpc>
            </a:pPr>
            <a:r>
              <a:rPr lang="es-ES" altLang="es-VE"/>
              <a:t>Se diseño la interfaz de usuario del Software Educativo para el aprendizaje de Estructuras de Control de Programación Estructurada,  para la cual se utilizaron  el lenguaje de programación PHP, lenguaje de Marcas HTML , además de varios programas de diseño como lo fueron: Adobe Flash CS3, Photo Shop , Corel Draw, y otros .Siendo esta fácil de manejar, interactiva y dinámica, además  de ser  muy completa.</a:t>
            </a:r>
          </a:p>
        </p:txBody>
      </p:sp>
      <p:pic>
        <p:nvPicPr>
          <p:cNvPr id="5" name="4 Imagen" descr="cerebro.gif"/>
          <p:cNvPicPr>
            <a:picLocks noChangeAspect="1"/>
          </p:cNvPicPr>
          <p:nvPr/>
        </p:nvPicPr>
        <p:blipFill>
          <a:blip r:embed="rId2" cstate="print">
            <a:duotone>
              <a:prstClr val="black"/>
              <a:schemeClr val="accent1">
                <a:tint val="45000"/>
                <a:satMod val="400000"/>
              </a:schemeClr>
            </a:duotone>
          </a:blip>
          <a:stretch>
            <a:fillRect/>
          </a:stretch>
        </p:blipFill>
        <p:spPr>
          <a:xfrm>
            <a:off x="8349156" y="0"/>
            <a:ext cx="794843" cy="1071546"/>
          </a:xfrm>
          <a:prstGeom prst="rect">
            <a:avLst/>
          </a:prstGeom>
        </p:spPr>
      </p:pic>
      <p:sp>
        <p:nvSpPr>
          <p:cNvPr id="6" name="5 CuadroTexto"/>
          <p:cNvSpPr txBox="1"/>
          <p:nvPr/>
        </p:nvSpPr>
        <p:spPr>
          <a:xfrm>
            <a:off x="285720" y="357166"/>
            <a:ext cx="8286808" cy="923330"/>
          </a:xfrm>
          <a:prstGeom prst="rect">
            <a:avLst/>
          </a:prstGeom>
          <a:noFill/>
        </p:spPr>
        <p:txBody>
          <a:bodyPr>
            <a:spAutoFit/>
          </a:bodyPr>
          <a:lstStyle/>
          <a:p>
            <a:pPr algn="ctr">
              <a:defRPr/>
            </a:pPr>
            <a:r>
              <a:rPr lang="es-ES_tradnl" sz="5400" dirty="0">
                <a:ln w="10160">
                  <a:solidFill>
                    <a:schemeClr val="accent1"/>
                  </a:solidFill>
                  <a:prstDash val="solid"/>
                </a:ln>
                <a:solidFill>
                  <a:srgbClr val="FFFFFF"/>
                </a:solidFill>
                <a:effectLst>
                  <a:outerShdw blurRad="38100" dist="32000" dir="5400000" algn="tl">
                    <a:srgbClr val="000000">
                      <a:alpha val="30000"/>
                    </a:srgbClr>
                  </a:outerShdw>
                  <a:reflection blurRad="6350" stA="60000" endA="900" endPos="58000" dir="5400000" sy="-100000" algn="bl" rotWithShape="0"/>
                </a:effectLst>
                <a:latin typeface="Arial" charset="0"/>
              </a:rPr>
              <a:t>Conclusiones</a:t>
            </a:r>
            <a:endParaRPr lang="es-ES" sz="5400" dirty="0">
              <a:ln w="10160">
                <a:solidFill>
                  <a:schemeClr val="accent1"/>
                </a:solidFill>
                <a:prstDash val="solid"/>
              </a:ln>
              <a:solidFill>
                <a:srgbClr val="FFFFFF"/>
              </a:solidFill>
              <a:effectLst>
                <a:outerShdw blurRad="38100" dist="32000" dir="5400000" algn="tl">
                  <a:srgbClr val="000000">
                    <a:alpha val="30000"/>
                  </a:srgbClr>
                </a:outerShdw>
                <a:reflection blurRad="6350" stA="60000" endA="900" endPos="58000" dir="5400000" sy="-100000" algn="bl" rotWithShape="0"/>
              </a:effectLst>
              <a:latin typeface="Arial" charset="0"/>
            </a:endParaRPr>
          </a:p>
        </p:txBody>
      </p:sp>
      <p:pic>
        <p:nvPicPr>
          <p:cNvPr id="7" name="6 Imagen" descr="viñeta.gif"/>
          <p:cNvPicPr>
            <a:picLocks noChangeAspect="1"/>
          </p:cNvPicPr>
          <p:nvPr/>
        </p:nvPicPr>
        <p:blipFill>
          <a:blip r:embed="rId3" cstate="print">
            <a:duotone>
              <a:prstClr val="black"/>
              <a:schemeClr val="accent1">
                <a:tint val="45000"/>
                <a:satMod val="400000"/>
              </a:schemeClr>
            </a:duotone>
          </a:blip>
          <a:stretch>
            <a:fillRect/>
          </a:stretch>
        </p:blipFill>
        <p:spPr>
          <a:xfrm>
            <a:off x="642910" y="2000240"/>
            <a:ext cx="357190" cy="338391"/>
          </a:xfrm>
          <a:prstGeom prst="rect">
            <a:avLst/>
          </a:prstGeom>
        </p:spPr>
      </p:pic>
      <p:sp>
        <p:nvSpPr>
          <p:cNvPr id="8" name="7 Rectángulo"/>
          <p:cNvSpPr>
            <a:spLocks noChangeArrowheads="1"/>
          </p:cNvSpPr>
          <p:nvPr/>
        </p:nvSpPr>
        <p:spPr bwMode="auto">
          <a:xfrm>
            <a:off x="785813" y="4929188"/>
            <a:ext cx="8001000"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457200" algn="l"/>
              </a:tabLst>
              <a:defRPr>
                <a:solidFill>
                  <a:schemeClr val="tx1"/>
                </a:solidFill>
                <a:latin typeface="Arial" panose="020B0604020202020204" pitchFamily="34" charset="0"/>
              </a:defRPr>
            </a:lvl1pPr>
            <a:lvl2pPr marL="742950" indent="-285750" eaLnBrk="0" hangingPunct="0">
              <a:tabLst>
                <a:tab pos="457200" algn="l"/>
              </a:tabLst>
              <a:defRPr>
                <a:solidFill>
                  <a:schemeClr val="tx1"/>
                </a:solidFill>
                <a:latin typeface="Arial" panose="020B0604020202020204" pitchFamily="34" charset="0"/>
              </a:defRPr>
            </a:lvl2pPr>
            <a:lvl3pPr marL="1143000" indent="-228600" eaLnBrk="0" hangingPunct="0">
              <a:tabLst>
                <a:tab pos="457200" algn="l"/>
              </a:tabLst>
              <a:defRPr>
                <a:solidFill>
                  <a:schemeClr val="tx1"/>
                </a:solidFill>
                <a:latin typeface="Arial" panose="020B0604020202020204" pitchFamily="34" charset="0"/>
              </a:defRPr>
            </a:lvl3pPr>
            <a:lvl4pPr marL="1600200" indent="-228600" eaLnBrk="0" hangingPunct="0">
              <a:tabLst>
                <a:tab pos="457200" algn="l"/>
              </a:tabLst>
              <a:defRPr>
                <a:solidFill>
                  <a:schemeClr val="tx1"/>
                </a:solidFill>
                <a:latin typeface="Arial" panose="020B0604020202020204" pitchFamily="34" charset="0"/>
              </a:defRPr>
            </a:lvl4pPr>
            <a:lvl5pPr marL="2057400" indent="-228600" eaLnBrk="0" hangingPunct="0">
              <a:tabLst>
                <a:tab pos="45720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45720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45720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45720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r>
              <a:rPr lang="es-ES" altLang="es-VE">
                <a:ea typeface="Times New Roman" panose="02020603050405020304" pitchFamily="18" charset="0"/>
                <a:cs typeface="Arial" panose="020B0604020202020204" pitchFamily="34" charset="0"/>
              </a:rPr>
              <a:t>Se Implanto el Software Educativo  para la enseñanza de Estructuras de Control de Programación Estructurada, en el laboratorio de Computación para la evaluación del mismo.</a:t>
            </a:r>
            <a:endParaRPr lang="es-ES" altLang="es-VE" sz="2800">
              <a:latin typeface="Constantia" panose="02030602050306030303" pitchFamily="18" charset="0"/>
              <a:ea typeface="Times New Roman" panose="02020603050405020304" pitchFamily="18" charset="0"/>
              <a:cs typeface="Arial" panose="020B0604020202020204" pitchFamily="34" charset="0"/>
            </a:endParaRPr>
          </a:p>
        </p:txBody>
      </p:sp>
      <p:pic>
        <p:nvPicPr>
          <p:cNvPr id="9" name="8 Imagen" descr="viñeta.gif"/>
          <p:cNvPicPr>
            <a:picLocks noChangeAspect="1"/>
          </p:cNvPicPr>
          <p:nvPr/>
        </p:nvPicPr>
        <p:blipFill>
          <a:blip r:embed="rId3" cstate="print">
            <a:duotone>
              <a:prstClr val="black"/>
              <a:schemeClr val="accent1">
                <a:tint val="45000"/>
                <a:satMod val="400000"/>
              </a:schemeClr>
            </a:duotone>
          </a:blip>
          <a:stretch>
            <a:fillRect/>
          </a:stretch>
        </p:blipFill>
        <p:spPr>
          <a:xfrm>
            <a:off x="571472" y="4929198"/>
            <a:ext cx="357190" cy="338391"/>
          </a:xfrm>
          <a:prstGeom prst="rect">
            <a:avLst/>
          </a:prstGeom>
        </p:spPr>
      </p:pic>
    </p:spTree>
  </p:cSld>
  <p:clrMapOvr>
    <a:masterClrMapping/>
  </p:clrMapOvr>
  <p:transition>
    <p:pull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ppt_x</p:attrName>
                                        </p:attrNameLst>
                                      </p:cBhvr>
                                      <p:tavLst>
                                        <p:tav tm="0">
                                          <p:val>
                                            <p:strVal val="#ppt_x-.2"/>
                                          </p:val>
                                        </p:tav>
                                        <p:tav tm="100000">
                                          <p:val>
                                            <p:strVal val="#ppt_x"/>
                                          </p:val>
                                        </p:tav>
                                      </p:tavLst>
                                    </p:anim>
                                    <p:anim calcmode="lin" valueType="num">
                                      <p:cBhvr>
                                        <p:cTn id="15"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16" dur="1000"/>
                                        <p:tgtEl>
                                          <p:spTgt spid="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53249"/>
                                        </p:tgtEl>
                                        <p:attrNameLst>
                                          <p:attrName>style.visibility</p:attrName>
                                        </p:attrNameLst>
                                      </p:cBhvr>
                                      <p:to>
                                        <p:strVal val="visible"/>
                                      </p:to>
                                    </p:set>
                                    <p:anim calcmode="lin" valueType="num">
                                      <p:cBhvr additive="base">
                                        <p:cTn id="25" dur="500" fill="hold"/>
                                        <p:tgtEl>
                                          <p:spTgt spid="53249"/>
                                        </p:tgtEl>
                                        <p:attrNameLst>
                                          <p:attrName>ppt_x</p:attrName>
                                        </p:attrNameLst>
                                      </p:cBhvr>
                                      <p:tavLst>
                                        <p:tav tm="0">
                                          <p:val>
                                            <p:strVal val="#ppt_x"/>
                                          </p:val>
                                        </p:tav>
                                        <p:tav tm="100000">
                                          <p:val>
                                            <p:strVal val="#ppt_x"/>
                                          </p:val>
                                        </p:tav>
                                      </p:tavLst>
                                    </p:anim>
                                    <p:anim calcmode="lin" valueType="num">
                                      <p:cBhvr additive="base">
                                        <p:cTn id="26" dur="500" fill="hold"/>
                                        <p:tgtEl>
                                          <p:spTgt spid="53249"/>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500" fill="hold"/>
                                        <p:tgtEl>
                                          <p:spTgt spid="10"/>
                                        </p:tgtEl>
                                        <p:attrNameLst>
                                          <p:attrName>ppt_x</p:attrName>
                                        </p:attrNameLst>
                                      </p:cBhvr>
                                      <p:tavLst>
                                        <p:tav tm="0">
                                          <p:val>
                                            <p:strVal val="#ppt_x"/>
                                          </p:val>
                                        </p:tav>
                                        <p:tav tm="100000">
                                          <p:val>
                                            <p:strVal val="#ppt_x"/>
                                          </p:val>
                                        </p:tav>
                                      </p:tavLst>
                                    </p:anim>
                                    <p:anim calcmode="lin" valueType="num">
                                      <p:cBhvr additive="base">
                                        <p:cTn id="3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additive="base">
                                        <p:cTn id="35" dur="500" fill="hold"/>
                                        <p:tgtEl>
                                          <p:spTgt spid="8"/>
                                        </p:tgtEl>
                                        <p:attrNameLst>
                                          <p:attrName>ppt_x</p:attrName>
                                        </p:attrNameLst>
                                      </p:cBhvr>
                                      <p:tavLst>
                                        <p:tav tm="0">
                                          <p:val>
                                            <p:strVal val="#ppt_x"/>
                                          </p:val>
                                        </p:tav>
                                        <p:tav tm="100000">
                                          <p:val>
                                            <p:strVal val="#ppt_x"/>
                                          </p:val>
                                        </p:tav>
                                      </p:tavLst>
                                    </p:anim>
                                    <p:anim calcmode="lin" valueType="num">
                                      <p:cBhvr additive="base">
                                        <p:cTn id="36" dur="500" fill="hold"/>
                                        <p:tgtEl>
                                          <p:spTgt spid="8"/>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0" grpId="0" animBg="1"/>
      <p:bldP spid="53249"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redondeado"/>
          <p:cNvSpPr/>
          <p:nvPr/>
        </p:nvSpPr>
        <p:spPr>
          <a:xfrm>
            <a:off x="428625" y="1785938"/>
            <a:ext cx="8429625" cy="1428750"/>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sz="1600" dirty="0">
              <a:solidFill>
                <a:schemeClr val="bg1"/>
              </a:solidFill>
            </a:endParaRPr>
          </a:p>
          <a:p>
            <a:pPr algn="ctr">
              <a:defRPr/>
            </a:pPr>
            <a:endParaRPr lang="es-ES_tradnl" sz="1600" dirty="0">
              <a:solidFill>
                <a:schemeClr val="bg1"/>
              </a:solidFill>
            </a:endParaRPr>
          </a:p>
          <a:p>
            <a:pPr algn="ctr">
              <a:defRPr/>
            </a:pPr>
            <a:endParaRPr lang="es-ES_tradnl" sz="1600" dirty="0">
              <a:solidFill>
                <a:schemeClr val="bg1"/>
              </a:solidFill>
            </a:endParaRPr>
          </a:p>
          <a:p>
            <a:pPr algn="ctr">
              <a:defRPr/>
            </a:pPr>
            <a:endParaRPr lang="es-ES_tradnl" sz="1600" dirty="0">
              <a:solidFill>
                <a:schemeClr val="bg1"/>
              </a:solidFill>
            </a:endParaRPr>
          </a:p>
          <a:p>
            <a:pPr algn="ctr">
              <a:defRPr/>
            </a:pPr>
            <a:endParaRPr lang="es-ES_tradnl" dirty="0">
              <a:solidFill>
                <a:schemeClr val="bg1"/>
              </a:solidFill>
            </a:endParaRPr>
          </a:p>
          <a:p>
            <a:pPr algn="ctr">
              <a:defRPr/>
            </a:pPr>
            <a:endParaRPr lang="es-ES_tradnl" dirty="0">
              <a:solidFill>
                <a:schemeClr val="bg1"/>
              </a:solidFill>
            </a:endParaRPr>
          </a:p>
          <a:p>
            <a:pPr algn="ctr">
              <a:defRPr/>
            </a:pPr>
            <a:endParaRPr lang="es-ES_tradnl" dirty="0">
              <a:solidFill>
                <a:schemeClr val="bg1"/>
              </a:solidFill>
            </a:endParaRPr>
          </a:p>
        </p:txBody>
      </p:sp>
      <p:sp>
        <p:nvSpPr>
          <p:cNvPr id="4" name="3 CuadroTexto"/>
          <p:cNvSpPr txBox="1"/>
          <p:nvPr/>
        </p:nvSpPr>
        <p:spPr>
          <a:xfrm>
            <a:off x="285721" y="357166"/>
            <a:ext cx="8286808" cy="923330"/>
          </a:xfrm>
          <a:prstGeom prst="rect">
            <a:avLst/>
          </a:prstGeom>
          <a:noFill/>
        </p:spPr>
        <p:txBody>
          <a:bodyPr>
            <a:spAutoFit/>
          </a:bodyPr>
          <a:lstStyle/>
          <a:p>
            <a:pPr algn="ctr">
              <a:defRPr/>
            </a:pPr>
            <a:r>
              <a:rPr lang="es-ES_tradnl" sz="5400" dirty="0">
                <a:ln w="10160">
                  <a:solidFill>
                    <a:schemeClr val="accent1"/>
                  </a:solidFill>
                  <a:prstDash val="solid"/>
                </a:ln>
                <a:solidFill>
                  <a:srgbClr val="FFFFFF"/>
                </a:solidFill>
                <a:effectLst>
                  <a:outerShdw blurRad="38100" dist="32000" dir="5400000" algn="tl">
                    <a:srgbClr val="000000">
                      <a:alpha val="30000"/>
                    </a:srgbClr>
                  </a:outerShdw>
                  <a:reflection blurRad="6350" stA="60000" endA="900" endPos="58000" dir="5400000" sy="-100000" algn="bl" rotWithShape="0"/>
                </a:effectLst>
                <a:latin typeface="Arial" charset="0"/>
              </a:rPr>
              <a:t>Conclusiones</a:t>
            </a:r>
            <a:endParaRPr lang="es-ES" sz="5400" dirty="0">
              <a:ln w="10160">
                <a:solidFill>
                  <a:schemeClr val="accent1"/>
                </a:solidFill>
                <a:prstDash val="solid"/>
              </a:ln>
              <a:solidFill>
                <a:srgbClr val="FFFFFF"/>
              </a:solidFill>
              <a:effectLst>
                <a:outerShdw blurRad="38100" dist="32000" dir="5400000" algn="tl">
                  <a:srgbClr val="000000">
                    <a:alpha val="30000"/>
                  </a:srgbClr>
                </a:outerShdw>
                <a:reflection blurRad="6350" stA="60000" endA="900" endPos="58000" dir="5400000" sy="-100000" algn="bl" rotWithShape="0"/>
              </a:effectLst>
              <a:latin typeface="Arial" charset="0"/>
            </a:endParaRPr>
          </a:p>
        </p:txBody>
      </p:sp>
      <p:pic>
        <p:nvPicPr>
          <p:cNvPr id="5" name="4 Imagen" descr="cerebro.gif"/>
          <p:cNvPicPr>
            <a:picLocks noChangeAspect="1"/>
          </p:cNvPicPr>
          <p:nvPr/>
        </p:nvPicPr>
        <p:blipFill>
          <a:blip r:embed="rId2" cstate="print">
            <a:duotone>
              <a:prstClr val="black"/>
              <a:schemeClr val="accent1">
                <a:tint val="45000"/>
                <a:satMod val="400000"/>
              </a:schemeClr>
            </a:duotone>
          </a:blip>
          <a:stretch>
            <a:fillRect/>
          </a:stretch>
        </p:blipFill>
        <p:spPr>
          <a:xfrm>
            <a:off x="8349157" y="0"/>
            <a:ext cx="794843" cy="1071546"/>
          </a:xfrm>
          <a:prstGeom prst="rect">
            <a:avLst/>
          </a:prstGeom>
        </p:spPr>
      </p:pic>
      <p:sp>
        <p:nvSpPr>
          <p:cNvPr id="6" name="5 Rectángulo"/>
          <p:cNvSpPr>
            <a:spLocks noChangeArrowheads="1"/>
          </p:cNvSpPr>
          <p:nvPr/>
        </p:nvSpPr>
        <p:spPr bwMode="auto">
          <a:xfrm>
            <a:off x="1285875" y="1857375"/>
            <a:ext cx="7429500" cy="1354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457200" algn="l"/>
              </a:tabLst>
              <a:defRPr>
                <a:solidFill>
                  <a:schemeClr val="tx1"/>
                </a:solidFill>
                <a:latin typeface="Arial" panose="020B0604020202020204" pitchFamily="34" charset="0"/>
              </a:defRPr>
            </a:lvl1pPr>
            <a:lvl2pPr marL="742950" indent="-285750" eaLnBrk="0" hangingPunct="0">
              <a:tabLst>
                <a:tab pos="457200" algn="l"/>
              </a:tabLst>
              <a:defRPr>
                <a:solidFill>
                  <a:schemeClr val="tx1"/>
                </a:solidFill>
                <a:latin typeface="Arial" panose="020B0604020202020204" pitchFamily="34" charset="0"/>
              </a:defRPr>
            </a:lvl2pPr>
            <a:lvl3pPr marL="1143000" indent="-228600" eaLnBrk="0" hangingPunct="0">
              <a:tabLst>
                <a:tab pos="457200" algn="l"/>
              </a:tabLst>
              <a:defRPr>
                <a:solidFill>
                  <a:schemeClr val="tx1"/>
                </a:solidFill>
                <a:latin typeface="Arial" panose="020B0604020202020204" pitchFamily="34" charset="0"/>
              </a:defRPr>
            </a:lvl3pPr>
            <a:lvl4pPr marL="1600200" indent="-228600" eaLnBrk="0" hangingPunct="0">
              <a:tabLst>
                <a:tab pos="457200" algn="l"/>
              </a:tabLst>
              <a:defRPr>
                <a:solidFill>
                  <a:schemeClr val="tx1"/>
                </a:solidFill>
                <a:latin typeface="Arial" panose="020B0604020202020204" pitchFamily="34" charset="0"/>
              </a:defRPr>
            </a:lvl4pPr>
            <a:lvl5pPr marL="2057400" indent="-228600" eaLnBrk="0" hangingPunct="0">
              <a:tabLst>
                <a:tab pos="45720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45720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45720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45720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algn="just"/>
            <a:r>
              <a:rPr lang="es-ES" altLang="es-VE">
                <a:ea typeface="Times New Roman" panose="02020603050405020304" pitchFamily="18" charset="0"/>
                <a:cs typeface="Arial" panose="020B0604020202020204" pitchFamily="34" charset="0"/>
              </a:rPr>
              <a:t>Se realizó una evaluaci</a:t>
            </a:r>
            <a:r>
              <a:rPr lang="es-ES" altLang="es-VE">
                <a:latin typeface="Calibri" panose="020F0502020204030204" pitchFamily="34" charset="0"/>
                <a:ea typeface="Times New Roman" panose="02020603050405020304" pitchFamily="18" charset="0"/>
                <a:cs typeface="Arial" panose="020B0604020202020204" pitchFamily="34" charset="0"/>
              </a:rPr>
              <a:t>ó</a:t>
            </a:r>
            <a:r>
              <a:rPr lang="es-ES" altLang="es-VE">
                <a:ea typeface="Times New Roman" panose="02020603050405020304" pitchFamily="18" charset="0"/>
                <a:cs typeface="Arial" panose="020B0604020202020204" pitchFamily="34" charset="0"/>
              </a:rPr>
              <a:t>n preliminar del Software Educativo, por parte de los jurados y tutor, logrando así depurar errores y verificar su contenido, siendo este el adecuado para la enseñanza de las estructuras de control de programación estructurada. </a:t>
            </a:r>
            <a:endParaRPr lang="es-ES" altLang="es-VE" sz="2800">
              <a:latin typeface="Constantia" panose="02030602050306030303" pitchFamily="18" charset="0"/>
              <a:ea typeface="Times New Roman" panose="02020603050405020304" pitchFamily="18" charset="0"/>
              <a:cs typeface="Arial" panose="020B0604020202020204" pitchFamily="34" charset="0"/>
            </a:endParaRPr>
          </a:p>
        </p:txBody>
      </p:sp>
      <p:pic>
        <p:nvPicPr>
          <p:cNvPr id="8" name="7 Imagen" descr="viñeta.gif"/>
          <p:cNvPicPr>
            <a:picLocks noChangeAspect="1"/>
          </p:cNvPicPr>
          <p:nvPr/>
        </p:nvPicPr>
        <p:blipFill>
          <a:blip r:embed="rId3" cstate="print">
            <a:duotone>
              <a:prstClr val="black"/>
              <a:schemeClr val="accent1">
                <a:tint val="45000"/>
                <a:satMod val="400000"/>
              </a:schemeClr>
            </a:duotone>
          </a:blip>
          <a:stretch>
            <a:fillRect/>
          </a:stretch>
        </p:blipFill>
        <p:spPr>
          <a:xfrm>
            <a:off x="928662" y="1857364"/>
            <a:ext cx="357190" cy="338391"/>
          </a:xfrm>
          <a:prstGeom prst="rect">
            <a:avLst/>
          </a:prstGeom>
        </p:spPr>
      </p:pic>
    </p:spTree>
  </p:cSld>
  <p:clrMapOvr>
    <a:masterClrMapping/>
  </p:clrMapOvr>
  <p:transition>
    <p:pull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par>
                                <p:cTn id="10" presetID="29"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ppt_x</p:attrName>
                                        </p:attrNameLst>
                                      </p:cBhvr>
                                      <p:tavLst>
                                        <p:tav tm="0">
                                          <p:val>
                                            <p:strVal val="#ppt_x-.2"/>
                                          </p:val>
                                        </p:tav>
                                        <p:tav tm="100000">
                                          <p:val>
                                            <p:strVal val="#ppt_x"/>
                                          </p:val>
                                        </p:tav>
                                      </p:tavLst>
                                    </p:anim>
                                    <p:anim calcmode="lin" valueType="num">
                                      <p:cBhvr>
                                        <p:cTn id="13"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14" dur="1000"/>
                                        <p:tgtEl>
                                          <p:spTgt spid="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56 Rectángulo redondeado"/>
          <p:cNvSpPr/>
          <p:nvPr/>
        </p:nvSpPr>
        <p:spPr>
          <a:xfrm>
            <a:off x="428596" y="5072074"/>
            <a:ext cx="2428892" cy="1643074"/>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prstTxWarp prst="textPlain">
              <a:avLst/>
            </a:prstTxWarp>
          </a:bodyPr>
          <a:lstStyle/>
          <a:p>
            <a:pPr algn="ctr">
              <a:defRPr/>
            </a:pPr>
            <a:r>
              <a:rPr lang="es-ES_tradnl" sz="2800" dirty="0">
                <a:ln w="18415" cmpd="sng">
                  <a:solidFill>
                    <a:srgbClr val="FFFFFF"/>
                  </a:solidFill>
                  <a:prstDash val="solid"/>
                </a:ln>
                <a:solidFill>
                  <a:schemeClr val="tx1"/>
                </a:solidFill>
                <a:effectLst>
                  <a:outerShdw blurRad="63500" dir="3600000" algn="tl" rotWithShape="0">
                    <a:srgbClr val="000000">
                      <a:alpha val="70000"/>
                    </a:srgbClr>
                  </a:outerShdw>
                </a:effectLst>
              </a:rPr>
              <a:t>Informática Educativa</a:t>
            </a:r>
            <a:endParaRPr lang="es-ES" sz="2800" dirty="0">
              <a:ln w="18415" cmpd="sng">
                <a:solidFill>
                  <a:srgbClr val="FFFFFF"/>
                </a:solidFill>
                <a:prstDash val="solid"/>
              </a:ln>
              <a:solidFill>
                <a:schemeClr val="tx1"/>
              </a:solidFill>
              <a:effectLst>
                <a:outerShdw blurRad="63500" dir="3600000" algn="tl" rotWithShape="0">
                  <a:srgbClr val="000000">
                    <a:alpha val="70000"/>
                  </a:srgbClr>
                </a:outerShdw>
              </a:effectLst>
            </a:endParaRPr>
          </a:p>
        </p:txBody>
      </p:sp>
      <p:grpSp>
        <p:nvGrpSpPr>
          <p:cNvPr id="2" name="66 Grupo"/>
          <p:cNvGrpSpPr>
            <a:grpSpLocks/>
          </p:cNvGrpSpPr>
          <p:nvPr/>
        </p:nvGrpSpPr>
        <p:grpSpPr bwMode="auto">
          <a:xfrm>
            <a:off x="142875" y="1714500"/>
            <a:ext cx="2500313" cy="1495425"/>
            <a:chOff x="142844" y="1714488"/>
            <a:chExt cx="2500330" cy="1495436"/>
          </a:xfrm>
        </p:grpSpPr>
        <p:sp>
          <p:nvSpPr>
            <p:cNvPr id="10" name="9 Rectángulo redondeado"/>
            <p:cNvSpPr/>
            <p:nvPr/>
          </p:nvSpPr>
          <p:spPr>
            <a:xfrm>
              <a:off x="142844" y="1714488"/>
              <a:ext cx="2500330" cy="1495436"/>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dirty="0">
                <a:solidFill>
                  <a:schemeClr val="bg1"/>
                </a:solidFill>
              </a:endParaRPr>
            </a:p>
            <a:p>
              <a:pPr algn="ctr">
                <a:defRPr/>
              </a:pPr>
              <a:endParaRPr lang="es-ES_tradnl" dirty="0">
                <a:solidFill>
                  <a:schemeClr val="bg1"/>
                </a:solidFill>
              </a:endParaRPr>
            </a:p>
            <a:p>
              <a:pPr algn="ctr">
                <a:defRPr/>
              </a:pPr>
              <a:endParaRPr lang="es-ES_tradnl" dirty="0">
                <a:solidFill>
                  <a:schemeClr val="bg1"/>
                </a:solidFill>
              </a:endParaRPr>
            </a:p>
            <a:p>
              <a:pPr algn="ctr">
                <a:defRPr/>
              </a:pPr>
              <a:endParaRPr lang="es-ES_tradnl" dirty="0">
                <a:solidFill>
                  <a:schemeClr val="tx1"/>
                </a:solidFill>
              </a:endParaRPr>
            </a:p>
            <a:p>
              <a:pPr algn="ctr">
                <a:defRPr/>
              </a:pPr>
              <a:r>
                <a:rPr lang="es-ES_tradnl" sz="1600" b="1" dirty="0">
                  <a:solidFill>
                    <a:schemeClr val="tx1"/>
                  </a:solidFill>
                </a:rPr>
                <a:t>Desarrollo de Software</a:t>
              </a:r>
              <a:endParaRPr lang="es-ES" sz="1600" b="1" dirty="0">
                <a:solidFill>
                  <a:schemeClr val="tx1"/>
                </a:solidFill>
              </a:endParaRPr>
            </a:p>
          </p:txBody>
        </p:sp>
        <p:pic>
          <p:nvPicPr>
            <p:cNvPr id="10266" name="8 Imagen" descr="software.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5720" y="1785926"/>
              <a:ext cx="2134736" cy="1000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6" name="5 Imagen" descr="cerebro.gif"/>
          <p:cNvPicPr>
            <a:picLocks noChangeAspect="1"/>
          </p:cNvPicPr>
          <p:nvPr/>
        </p:nvPicPr>
        <p:blipFill>
          <a:blip r:embed="rId3" cstate="print">
            <a:duotone>
              <a:prstClr val="black"/>
              <a:schemeClr val="accent1">
                <a:tint val="45000"/>
                <a:satMod val="400000"/>
              </a:schemeClr>
            </a:duotone>
          </a:blip>
          <a:stretch>
            <a:fillRect/>
          </a:stretch>
        </p:blipFill>
        <p:spPr>
          <a:xfrm>
            <a:off x="8349156" y="0"/>
            <a:ext cx="794843" cy="1071546"/>
          </a:xfrm>
          <a:prstGeom prst="rect">
            <a:avLst/>
          </a:prstGeom>
        </p:spPr>
      </p:pic>
      <p:sp>
        <p:nvSpPr>
          <p:cNvPr id="8" name="7 Flecha derecha"/>
          <p:cNvSpPr/>
          <p:nvPr/>
        </p:nvSpPr>
        <p:spPr>
          <a:xfrm>
            <a:off x="2786063" y="2214563"/>
            <a:ext cx="714375" cy="357187"/>
          </a:xfrm>
          <a:prstGeom prst="rightArrow">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s-E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1" name="10 CuadroTexto"/>
          <p:cNvSpPr txBox="1"/>
          <p:nvPr/>
        </p:nvSpPr>
        <p:spPr>
          <a:xfrm>
            <a:off x="1785918" y="428604"/>
            <a:ext cx="5286412" cy="923330"/>
          </a:xfrm>
          <a:prstGeom prst="rect">
            <a:avLst/>
          </a:prstGeom>
          <a:noFill/>
        </p:spPr>
        <p:txBody>
          <a:bodyPr>
            <a:spAutoFit/>
          </a:bodyPr>
          <a:lstStyle/>
          <a:p>
            <a:pPr algn="ctr">
              <a:defRPr/>
            </a:pPr>
            <a:r>
              <a:rPr lang="es-ES_tradnl" sz="5400" dirty="0">
                <a:ln w="10160">
                  <a:solidFill>
                    <a:schemeClr val="accent1"/>
                  </a:solidFill>
                  <a:prstDash val="solid"/>
                </a:ln>
                <a:solidFill>
                  <a:srgbClr val="FFFFFF"/>
                </a:solidFill>
                <a:effectLst>
                  <a:outerShdw blurRad="38100" dist="32000" dir="5400000" algn="tl">
                    <a:srgbClr val="000000">
                      <a:alpha val="30000"/>
                    </a:srgbClr>
                  </a:outerShdw>
                  <a:reflection blurRad="6350" stA="60000" endA="900" endPos="58000" dir="5400000" sy="-100000" algn="bl" rotWithShape="0"/>
                </a:effectLst>
                <a:latin typeface="Arial" charset="0"/>
              </a:rPr>
              <a:t>Introducción</a:t>
            </a:r>
            <a:endParaRPr lang="es-ES" sz="5400" dirty="0">
              <a:ln w="10160">
                <a:solidFill>
                  <a:schemeClr val="accent1"/>
                </a:solidFill>
                <a:prstDash val="solid"/>
              </a:ln>
              <a:solidFill>
                <a:srgbClr val="FFFFFF"/>
              </a:solidFill>
              <a:effectLst>
                <a:outerShdw blurRad="38100" dist="32000" dir="5400000" algn="tl">
                  <a:srgbClr val="000000">
                    <a:alpha val="30000"/>
                  </a:srgbClr>
                </a:outerShdw>
                <a:reflection blurRad="6350" stA="60000" endA="900" endPos="58000" dir="5400000" sy="-100000" algn="bl" rotWithShape="0"/>
              </a:effectLst>
              <a:latin typeface="Arial" charset="0"/>
            </a:endParaRPr>
          </a:p>
        </p:txBody>
      </p:sp>
      <p:grpSp>
        <p:nvGrpSpPr>
          <p:cNvPr id="3" name="68 Grupo"/>
          <p:cNvGrpSpPr>
            <a:grpSpLocks/>
          </p:cNvGrpSpPr>
          <p:nvPr/>
        </p:nvGrpSpPr>
        <p:grpSpPr bwMode="auto">
          <a:xfrm>
            <a:off x="7072313" y="1643063"/>
            <a:ext cx="1714500" cy="1571625"/>
            <a:chOff x="7072330" y="1643050"/>
            <a:chExt cx="1714512" cy="1571636"/>
          </a:xfrm>
        </p:grpSpPr>
        <p:sp>
          <p:nvSpPr>
            <p:cNvPr id="21" name="20 Rectángulo redondeado"/>
            <p:cNvSpPr/>
            <p:nvPr/>
          </p:nvSpPr>
          <p:spPr>
            <a:xfrm>
              <a:off x="7072330" y="1643050"/>
              <a:ext cx="1714512" cy="1571636"/>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dirty="0">
                <a:solidFill>
                  <a:schemeClr val="bg1"/>
                </a:solidFill>
              </a:endParaRPr>
            </a:p>
            <a:p>
              <a:pPr algn="ctr">
                <a:defRPr/>
              </a:pPr>
              <a:endParaRPr lang="es-ES_tradnl" dirty="0">
                <a:solidFill>
                  <a:schemeClr val="bg1"/>
                </a:solidFill>
              </a:endParaRPr>
            </a:p>
            <a:p>
              <a:pPr algn="ctr">
                <a:defRPr/>
              </a:pPr>
              <a:endParaRPr lang="es-ES_tradnl" dirty="0">
                <a:solidFill>
                  <a:schemeClr val="bg1"/>
                </a:solidFill>
              </a:endParaRPr>
            </a:p>
            <a:p>
              <a:pPr algn="ctr">
                <a:defRPr/>
              </a:pPr>
              <a:endParaRPr lang="es-ES_tradnl" dirty="0">
                <a:solidFill>
                  <a:schemeClr val="bg1"/>
                </a:solidFill>
              </a:endParaRPr>
            </a:p>
            <a:p>
              <a:pPr algn="ctr">
                <a:defRPr/>
              </a:pPr>
              <a:endParaRPr lang="es-ES_tradnl" sz="1600" dirty="0">
                <a:solidFill>
                  <a:schemeClr val="bg1"/>
                </a:solidFill>
              </a:endParaRPr>
            </a:p>
            <a:p>
              <a:pPr algn="ctr">
                <a:defRPr/>
              </a:pPr>
              <a:r>
                <a:rPr lang="es-ES_tradnl" sz="1600" dirty="0">
                  <a:solidFill>
                    <a:schemeClr val="tx1"/>
                  </a:solidFill>
                </a:rPr>
                <a:t>Aliado</a:t>
              </a:r>
              <a:endParaRPr lang="es-ES" sz="1600" dirty="0">
                <a:solidFill>
                  <a:schemeClr val="tx1"/>
                </a:solidFill>
              </a:endParaRPr>
            </a:p>
          </p:txBody>
        </p:sp>
        <p:pic>
          <p:nvPicPr>
            <p:cNvPr id="10264" name="12 Imagen" descr="Mano_robot.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286644" y="1714488"/>
              <a:ext cx="1290632" cy="1277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4" name="67 Grupo"/>
          <p:cNvGrpSpPr>
            <a:grpSpLocks/>
          </p:cNvGrpSpPr>
          <p:nvPr/>
        </p:nvGrpSpPr>
        <p:grpSpPr bwMode="auto">
          <a:xfrm>
            <a:off x="3500438" y="1643063"/>
            <a:ext cx="2714625" cy="1571625"/>
            <a:chOff x="3500430" y="1643050"/>
            <a:chExt cx="2714644" cy="1571636"/>
          </a:xfrm>
        </p:grpSpPr>
        <p:sp>
          <p:nvSpPr>
            <p:cNvPr id="15" name="14 Rectángulo redondeado"/>
            <p:cNvSpPr/>
            <p:nvPr/>
          </p:nvSpPr>
          <p:spPr>
            <a:xfrm>
              <a:off x="3500430" y="1643050"/>
              <a:ext cx="2714644" cy="1571636"/>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dirty="0">
                <a:solidFill>
                  <a:schemeClr val="bg1"/>
                </a:solidFill>
              </a:endParaRPr>
            </a:p>
            <a:p>
              <a:pPr algn="ctr">
                <a:defRPr/>
              </a:pPr>
              <a:endParaRPr lang="es-ES_tradnl" dirty="0">
                <a:solidFill>
                  <a:schemeClr val="bg1"/>
                </a:solidFill>
              </a:endParaRPr>
            </a:p>
            <a:p>
              <a:pPr algn="ctr">
                <a:defRPr/>
              </a:pPr>
              <a:endParaRPr lang="es-ES_tradnl" dirty="0">
                <a:solidFill>
                  <a:schemeClr val="bg1"/>
                </a:solidFill>
              </a:endParaRPr>
            </a:p>
            <a:p>
              <a:pPr algn="ctr">
                <a:defRPr/>
              </a:pPr>
              <a:endParaRPr lang="es-ES_tradnl" dirty="0">
                <a:solidFill>
                  <a:schemeClr val="bg1"/>
                </a:solidFill>
              </a:endParaRPr>
            </a:p>
            <a:p>
              <a:pPr algn="ctr">
                <a:defRPr/>
              </a:pPr>
              <a:r>
                <a:rPr lang="es-ES_tradnl" sz="1400" b="1" dirty="0">
                  <a:solidFill>
                    <a:schemeClr val="tx1"/>
                  </a:solidFill>
                </a:rPr>
                <a:t>Estrategias de Aprendizaje</a:t>
              </a:r>
              <a:endParaRPr lang="es-ES" sz="1400" b="1" dirty="0">
                <a:solidFill>
                  <a:schemeClr val="tx1"/>
                </a:solidFill>
              </a:endParaRPr>
            </a:p>
          </p:txBody>
        </p:sp>
        <p:pic>
          <p:nvPicPr>
            <p:cNvPr id="10262" name="13 Imagen" descr="estrategias_apremdizaje.jp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86182" y="1714488"/>
              <a:ext cx="2000264" cy="1000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 name="16 CuadroTexto"/>
          <p:cNvSpPr txBox="1"/>
          <p:nvPr/>
        </p:nvSpPr>
        <p:spPr>
          <a:xfrm>
            <a:off x="6215074" y="1714488"/>
            <a:ext cx="714380" cy="1200329"/>
          </a:xfrm>
          <a:prstGeom prst="rect">
            <a:avLst/>
          </a:prstGeom>
          <a:noFill/>
        </p:spPr>
        <p:txBody>
          <a:bodyPr>
            <a:spAutoFit/>
          </a:bodyPr>
          <a:lstStyle/>
          <a:p>
            <a:pPr>
              <a:defRPr/>
            </a:pPr>
            <a:r>
              <a:rPr lang="es-ES_tradnl" sz="7200" dirty="0">
                <a:ln>
                  <a:solidFill>
                    <a:srgbClr val="0066FF"/>
                  </a:solidFill>
                </a:ln>
                <a:solidFill>
                  <a:srgbClr val="00B0F0"/>
                </a:solidFill>
                <a:latin typeface="Arial" charset="0"/>
              </a:rPr>
              <a:t>=</a:t>
            </a:r>
            <a:endParaRPr lang="es-ES" sz="7200" dirty="0">
              <a:ln>
                <a:solidFill>
                  <a:srgbClr val="0066FF"/>
                </a:solidFill>
              </a:ln>
              <a:solidFill>
                <a:srgbClr val="00B0F0"/>
              </a:solidFill>
              <a:latin typeface="Arial" charset="0"/>
            </a:endParaRPr>
          </a:p>
        </p:txBody>
      </p:sp>
      <p:cxnSp>
        <p:nvCxnSpPr>
          <p:cNvPr id="28" name="27 Conector recto de flecha"/>
          <p:cNvCxnSpPr/>
          <p:nvPr/>
        </p:nvCxnSpPr>
        <p:spPr>
          <a:xfrm>
            <a:off x="1714500" y="3357563"/>
            <a:ext cx="1000125" cy="500062"/>
          </a:xfrm>
          <a:prstGeom prst="straightConnector1">
            <a:avLst/>
          </a:prstGeom>
          <a:ln w="38100">
            <a:solidFill>
              <a:srgbClr val="0066FF"/>
            </a:solidFill>
            <a:tailEnd type="arrow"/>
          </a:ln>
        </p:spPr>
        <p:style>
          <a:lnRef idx="1">
            <a:schemeClr val="accent2"/>
          </a:lnRef>
          <a:fillRef idx="0">
            <a:schemeClr val="accent2"/>
          </a:fillRef>
          <a:effectRef idx="0">
            <a:schemeClr val="accent2"/>
          </a:effectRef>
          <a:fontRef idx="minor">
            <a:schemeClr val="tx1"/>
          </a:fontRef>
        </p:style>
      </p:cxnSp>
      <p:cxnSp>
        <p:nvCxnSpPr>
          <p:cNvPr id="31" name="30 Conector recto de flecha"/>
          <p:cNvCxnSpPr/>
          <p:nvPr/>
        </p:nvCxnSpPr>
        <p:spPr>
          <a:xfrm rot="5400000">
            <a:off x="4751387" y="3392488"/>
            <a:ext cx="214313" cy="1588"/>
          </a:xfrm>
          <a:prstGeom prst="straightConnector1">
            <a:avLst/>
          </a:prstGeom>
          <a:ln w="38100">
            <a:solidFill>
              <a:srgbClr val="0066FF"/>
            </a:solidFill>
            <a:tailEnd type="arrow"/>
          </a:ln>
        </p:spPr>
        <p:style>
          <a:lnRef idx="1">
            <a:schemeClr val="accent2"/>
          </a:lnRef>
          <a:fillRef idx="0">
            <a:schemeClr val="accent2"/>
          </a:fillRef>
          <a:effectRef idx="0">
            <a:schemeClr val="accent2"/>
          </a:effectRef>
          <a:fontRef idx="minor">
            <a:schemeClr val="tx1"/>
          </a:fontRef>
        </p:style>
      </p:cxnSp>
      <p:cxnSp>
        <p:nvCxnSpPr>
          <p:cNvPr id="33" name="32 Conector recto de flecha"/>
          <p:cNvCxnSpPr/>
          <p:nvPr/>
        </p:nvCxnSpPr>
        <p:spPr>
          <a:xfrm rot="10800000" flipV="1">
            <a:off x="6643688" y="3357563"/>
            <a:ext cx="1143000" cy="571500"/>
          </a:xfrm>
          <a:prstGeom prst="straightConnector1">
            <a:avLst/>
          </a:prstGeom>
          <a:ln w="38100">
            <a:solidFill>
              <a:srgbClr val="0066FF"/>
            </a:solidFill>
            <a:tailEnd type="arrow"/>
          </a:ln>
        </p:spPr>
        <p:style>
          <a:lnRef idx="1">
            <a:schemeClr val="accent2"/>
          </a:lnRef>
          <a:fillRef idx="0">
            <a:schemeClr val="accent2"/>
          </a:fillRef>
          <a:effectRef idx="0">
            <a:schemeClr val="accent2"/>
          </a:effectRef>
          <a:fontRef idx="minor">
            <a:schemeClr val="tx1"/>
          </a:fontRef>
        </p:style>
      </p:cxnSp>
      <p:grpSp>
        <p:nvGrpSpPr>
          <p:cNvPr id="5" name="69 Grupo"/>
          <p:cNvGrpSpPr>
            <a:grpSpLocks/>
          </p:cNvGrpSpPr>
          <p:nvPr/>
        </p:nvGrpSpPr>
        <p:grpSpPr bwMode="auto">
          <a:xfrm>
            <a:off x="2786063" y="3571875"/>
            <a:ext cx="3786187" cy="1357313"/>
            <a:chOff x="2786050" y="3571876"/>
            <a:chExt cx="3786214" cy="1357322"/>
          </a:xfrm>
        </p:grpSpPr>
        <p:sp>
          <p:nvSpPr>
            <p:cNvPr id="41" name="40 Rectángulo redondeado"/>
            <p:cNvSpPr/>
            <p:nvPr/>
          </p:nvSpPr>
          <p:spPr>
            <a:xfrm>
              <a:off x="2786050" y="3571876"/>
              <a:ext cx="3786214" cy="1357322"/>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b="1" dirty="0">
                <a:solidFill>
                  <a:schemeClr val="tx1"/>
                </a:solidFill>
                <a:latin typeface="Arial Black" pitchFamily="34" charset="0"/>
              </a:endParaRPr>
            </a:p>
            <a:p>
              <a:pPr algn="ctr">
                <a:defRPr/>
              </a:pPr>
              <a:r>
                <a:rPr lang="es-ES_tradnl" b="1" dirty="0">
                  <a:solidFill>
                    <a:schemeClr val="tx1"/>
                  </a:solidFill>
                  <a:latin typeface="Arial Black" pitchFamily="34" charset="0"/>
                </a:rPr>
                <a:t>Aprobados</a:t>
              </a:r>
            </a:p>
            <a:p>
              <a:pPr algn="ctr">
                <a:defRPr/>
              </a:pPr>
              <a:endParaRPr lang="es-ES_tradnl" dirty="0">
                <a:latin typeface="Arial Black" pitchFamily="34" charset="0"/>
              </a:endParaRPr>
            </a:p>
            <a:p>
              <a:pPr algn="ctr">
                <a:defRPr/>
              </a:pPr>
              <a:endParaRPr lang="es-ES_tradnl" dirty="0">
                <a:latin typeface="Arial Black" pitchFamily="34" charset="0"/>
              </a:endParaRPr>
            </a:p>
            <a:p>
              <a:pPr algn="ctr">
                <a:defRPr/>
              </a:pPr>
              <a:endParaRPr lang="es-ES_tradnl" dirty="0">
                <a:latin typeface="Arial Black" pitchFamily="34" charset="0"/>
              </a:endParaRPr>
            </a:p>
            <a:p>
              <a:pPr algn="ctr">
                <a:defRPr/>
              </a:pPr>
              <a:endParaRPr lang="es-ES" dirty="0">
                <a:latin typeface="Arial Black" pitchFamily="34" charset="0"/>
              </a:endParaRPr>
            </a:p>
          </p:txBody>
        </p:sp>
        <p:pic>
          <p:nvPicPr>
            <p:cNvPr id="10259" name="38 Imagen" descr="alumnos.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143372" y="4143380"/>
              <a:ext cx="1143008" cy="7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6" name="35 Conector angular"/>
            <p:cNvCxnSpPr/>
            <p:nvPr/>
          </p:nvCxnSpPr>
          <p:spPr>
            <a:xfrm rot="5400000" flipH="1" flipV="1">
              <a:off x="5500695" y="4000504"/>
              <a:ext cx="857256" cy="571504"/>
            </a:xfrm>
            <a:prstGeom prst="bentConnector3">
              <a:avLst>
                <a:gd name="adj1" fmla="val 50000"/>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7" name="65 Grupo"/>
          <p:cNvGrpSpPr>
            <a:grpSpLocks/>
          </p:cNvGrpSpPr>
          <p:nvPr/>
        </p:nvGrpSpPr>
        <p:grpSpPr bwMode="auto">
          <a:xfrm>
            <a:off x="6715125" y="5000625"/>
            <a:ext cx="2286000" cy="1785938"/>
            <a:chOff x="6572264" y="5000636"/>
            <a:chExt cx="2286016" cy="1785926"/>
          </a:xfrm>
        </p:grpSpPr>
        <p:sp>
          <p:nvSpPr>
            <p:cNvPr id="61" name="60 Rectángulo redondeado"/>
            <p:cNvSpPr/>
            <p:nvPr/>
          </p:nvSpPr>
          <p:spPr>
            <a:xfrm>
              <a:off x="6572264" y="5000636"/>
              <a:ext cx="2286016" cy="1785926"/>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dirty="0">
                <a:solidFill>
                  <a:schemeClr val="bg1"/>
                </a:solidFill>
              </a:endParaRPr>
            </a:p>
            <a:p>
              <a:pPr algn="ctr">
                <a:defRPr/>
              </a:pPr>
              <a:endParaRPr lang="es-ES_tradnl" dirty="0">
                <a:solidFill>
                  <a:schemeClr val="bg1"/>
                </a:solidFill>
              </a:endParaRPr>
            </a:p>
            <a:p>
              <a:pPr algn="ctr">
                <a:defRPr/>
              </a:pPr>
              <a:endParaRPr lang="es-ES_tradnl" dirty="0">
                <a:solidFill>
                  <a:schemeClr val="bg1"/>
                </a:solidFill>
              </a:endParaRPr>
            </a:p>
            <a:p>
              <a:pPr algn="ctr">
                <a:defRPr/>
              </a:pPr>
              <a:endParaRPr lang="es-ES_tradnl" dirty="0">
                <a:solidFill>
                  <a:schemeClr val="bg1"/>
                </a:solidFill>
              </a:endParaRPr>
            </a:p>
            <a:p>
              <a:pPr algn="ctr">
                <a:defRPr/>
              </a:pPr>
              <a:endParaRPr lang="es-ES_tradnl" dirty="0">
                <a:solidFill>
                  <a:schemeClr val="bg1"/>
                </a:solidFill>
              </a:endParaRPr>
            </a:p>
            <a:p>
              <a:pPr algn="ctr">
                <a:defRPr/>
              </a:pPr>
              <a:r>
                <a:rPr lang="es-ES_tradnl" sz="1600" b="1" dirty="0">
                  <a:solidFill>
                    <a:schemeClr val="tx1"/>
                  </a:solidFill>
                </a:rPr>
                <a:t>Avances Tecnológicos</a:t>
              </a:r>
              <a:endParaRPr lang="es-ES" sz="1600" b="1" dirty="0">
                <a:solidFill>
                  <a:schemeClr val="tx1"/>
                </a:solidFill>
              </a:endParaRPr>
            </a:p>
          </p:txBody>
        </p:sp>
        <p:pic>
          <p:nvPicPr>
            <p:cNvPr id="10257" name="53 Imagen" descr="informatica1.jp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7143768" y="5214950"/>
              <a:ext cx="1357322" cy="111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62" name="61 Imagen" descr="profe.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3857625" y="5143500"/>
            <a:ext cx="1785938" cy="153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ll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cBhvr additive="base">
                                        <p:cTn id="33" dur="500" fill="hold"/>
                                        <p:tgtEl>
                                          <p:spTgt spid="3"/>
                                        </p:tgtEl>
                                        <p:attrNameLst>
                                          <p:attrName>ppt_x</p:attrName>
                                        </p:attrNameLst>
                                      </p:cBhvr>
                                      <p:tavLst>
                                        <p:tav tm="0">
                                          <p:val>
                                            <p:strVal val="#ppt_x"/>
                                          </p:val>
                                        </p:tav>
                                        <p:tav tm="100000">
                                          <p:val>
                                            <p:strVal val="#ppt_x"/>
                                          </p:val>
                                        </p:tav>
                                      </p:tavLst>
                                    </p:anim>
                                    <p:anim calcmode="lin" valueType="num">
                                      <p:cBhvr additive="base">
                                        <p:cTn id="3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5" presetClass="entr" presetSubtype="10" fill="hold" nodeType="click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checkerboard(across)">
                                      <p:cBhvr>
                                        <p:cTn id="39" dur="500"/>
                                        <p:tgtEl>
                                          <p:spTgt spid="31"/>
                                        </p:tgtEl>
                                      </p:cBhvr>
                                    </p:animEffect>
                                  </p:childTnLst>
                                </p:cTn>
                              </p:par>
                              <p:par>
                                <p:cTn id="40" presetID="5" presetClass="entr" presetSubtype="10" fill="hold" nodeType="withEffect">
                                  <p:stCondLst>
                                    <p:cond delay="0"/>
                                  </p:stCondLst>
                                  <p:childTnLst>
                                    <p:set>
                                      <p:cBhvr>
                                        <p:cTn id="41" dur="1" fill="hold">
                                          <p:stCondLst>
                                            <p:cond delay="0"/>
                                          </p:stCondLst>
                                        </p:cTn>
                                        <p:tgtEl>
                                          <p:spTgt spid="33"/>
                                        </p:tgtEl>
                                        <p:attrNameLst>
                                          <p:attrName>style.visibility</p:attrName>
                                        </p:attrNameLst>
                                      </p:cBhvr>
                                      <p:to>
                                        <p:strVal val="visible"/>
                                      </p:to>
                                    </p:set>
                                    <p:animEffect transition="in" filter="checkerboard(across)">
                                      <p:cBhvr>
                                        <p:cTn id="42" dur="500"/>
                                        <p:tgtEl>
                                          <p:spTgt spid="33"/>
                                        </p:tgtEl>
                                      </p:cBhvr>
                                    </p:animEffect>
                                  </p:childTnLst>
                                </p:cTn>
                              </p:par>
                              <p:par>
                                <p:cTn id="43" presetID="5" presetClass="entr" presetSubtype="10" fill="hold" nodeType="with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checkerboard(across)">
                                      <p:cBhvr>
                                        <p:cTn id="45" dur="500"/>
                                        <p:tgtEl>
                                          <p:spTgt spid="28"/>
                                        </p:tgtEl>
                                      </p:cBhvr>
                                    </p:animEffect>
                                  </p:childTnLst>
                                </p:cTn>
                              </p:par>
                              <p:par>
                                <p:cTn id="46" presetID="5" presetClass="entr" presetSubtype="10" fill="hold" nodeType="withEffect">
                                  <p:stCondLst>
                                    <p:cond delay="0"/>
                                  </p:stCondLst>
                                  <p:childTnLst>
                                    <p:set>
                                      <p:cBhvr>
                                        <p:cTn id="47" dur="1" fill="hold">
                                          <p:stCondLst>
                                            <p:cond delay="0"/>
                                          </p:stCondLst>
                                        </p:cTn>
                                        <p:tgtEl>
                                          <p:spTgt spid="5"/>
                                        </p:tgtEl>
                                        <p:attrNameLst>
                                          <p:attrName>style.visibility</p:attrName>
                                        </p:attrNameLst>
                                      </p:cBhvr>
                                      <p:to>
                                        <p:strVal val="visible"/>
                                      </p:to>
                                    </p:set>
                                    <p:animEffect transition="in" filter="checkerboard(across)">
                                      <p:cBhvr>
                                        <p:cTn id="48" dur="500"/>
                                        <p:tgtEl>
                                          <p:spTgt spid="5"/>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4" fill="hold" nodeType="clickEffect">
                                  <p:stCondLst>
                                    <p:cond delay="0"/>
                                  </p:stCondLst>
                                  <p:childTnLst>
                                    <p:set>
                                      <p:cBhvr>
                                        <p:cTn id="52" dur="1" fill="hold">
                                          <p:stCondLst>
                                            <p:cond delay="0"/>
                                          </p:stCondLst>
                                        </p:cTn>
                                        <p:tgtEl>
                                          <p:spTgt spid="57"/>
                                        </p:tgtEl>
                                        <p:attrNameLst>
                                          <p:attrName>style.visibility</p:attrName>
                                        </p:attrNameLst>
                                      </p:cBhvr>
                                      <p:to>
                                        <p:strVal val="visible"/>
                                      </p:to>
                                    </p:set>
                                    <p:anim calcmode="lin" valueType="num">
                                      <p:cBhvr additive="base">
                                        <p:cTn id="53" dur="500" fill="hold"/>
                                        <p:tgtEl>
                                          <p:spTgt spid="57"/>
                                        </p:tgtEl>
                                        <p:attrNameLst>
                                          <p:attrName>ppt_x</p:attrName>
                                        </p:attrNameLst>
                                      </p:cBhvr>
                                      <p:tavLst>
                                        <p:tav tm="0">
                                          <p:val>
                                            <p:strVal val="#ppt_x"/>
                                          </p:val>
                                        </p:tav>
                                        <p:tav tm="100000">
                                          <p:val>
                                            <p:strVal val="#ppt_x"/>
                                          </p:val>
                                        </p:tav>
                                      </p:tavLst>
                                    </p:anim>
                                    <p:anim calcmode="lin" valueType="num">
                                      <p:cBhvr additive="base">
                                        <p:cTn id="54" dur="500" fill="hold"/>
                                        <p:tgtEl>
                                          <p:spTgt spid="57"/>
                                        </p:tgtEl>
                                        <p:attrNameLst>
                                          <p:attrName>ppt_y</p:attrName>
                                        </p:attrNameLst>
                                      </p:cBhvr>
                                      <p:tavLst>
                                        <p:tav tm="0">
                                          <p:val>
                                            <p:strVal val="1+#ppt_h/2"/>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4" fill="hold" nodeType="clickEffect">
                                  <p:stCondLst>
                                    <p:cond delay="0"/>
                                  </p:stCondLst>
                                  <p:childTnLst>
                                    <p:set>
                                      <p:cBhvr>
                                        <p:cTn id="58" dur="1" fill="hold">
                                          <p:stCondLst>
                                            <p:cond delay="0"/>
                                          </p:stCondLst>
                                        </p:cTn>
                                        <p:tgtEl>
                                          <p:spTgt spid="62"/>
                                        </p:tgtEl>
                                        <p:attrNameLst>
                                          <p:attrName>style.visibility</p:attrName>
                                        </p:attrNameLst>
                                      </p:cBhvr>
                                      <p:to>
                                        <p:strVal val="visible"/>
                                      </p:to>
                                    </p:set>
                                    <p:anim calcmode="lin" valueType="num">
                                      <p:cBhvr additive="base">
                                        <p:cTn id="59" dur="500" fill="hold"/>
                                        <p:tgtEl>
                                          <p:spTgt spid="62"/>
                                        </p:tgtEl>
                                        <p:attrNameLst>
                                          <p:attrName>ppt_x</p:attrName>
                                        </p:attrNameLst>
                                      </p:cBhvr>
                                      <p:tavLst>
                                        <p:tav tm="0">
                                          <p:val>
                                            <p:strVal val="#ppt_x"/>
                                          </p:val>
                                        </p:tav>
                                        <p:tav tm="100000">
                                          <p:val>
                                            <p:strVal val="#ppt_x"/>
                                          </p:val>
                                        </p:tav>
                                      </p:tavLst>
                                    </p:anim>
                                    <p:anim calcmode="lin" valueType="num">
                                      <p:cBhvr additive="base">
                                        <p:cTn id="60" dur="500" fill="hold"/>
                                        <p:tgtEl>
                                          <p:spTgt spid="62"/>
                                        </p:tgtEl>
                                        <p:attrNameLst>
                                          <p:attrName>ppt_y</p:attrName>
                                        </p:attrNameLst>
                                      </p:cBhvr>
                                      <p:tavLst>
                                        <p:tav tm="0">
                                          <p:val>
                                            <p:strVal val="1+#ppt_h/2"/>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ntr" presetSubtype="4" fill="hold" nodeType="clickEffect">
                                  <p:stCondLst>
                                    <p:cond delay="0"/>
                                  </p:stCondLst>
                                  <p:childTnLst>
                                    <p:set>
                                      <p:cBhvr>
                                        <p:cTn id="64" dur="1" fill="hold">
                                          <p:stCondLst>
                                            <p:cond delay="0"/>
                                          </p:stCondLst>
                                        </p:cTn>
                                        <p:tgtEl>
                                          <p:spTgt spid="7"/>
                                        </p:tgtEl>
                                        <p:attrNameLst>
                                          <p:attrName>style.visibility</p:attrName>
                                        </p:attrNameLst>
                                      </p:cBhvr>
                                      <p:to>
                                        <p:strVal val="visible"/>
                                      </p:to>
                                    </p:set>
                                    <p:anim calcmode="lin" valueType="num">
                                      <p:cBhvr additive="base">
                                        <p:cTn id="65" dur="500" fill="hold"/>
                                        <p:tgtEl>
                                          <p:spTgt spid="7"/>
                                        </p:tgtEl>
                                        <p:attrNameLst>
                                          <p:attrName>ppt_x</p:attrName>
                                        </p:attrNameLst>
                                      </p:cBhvr>
                                      <p:tavLst>
                                        <p:tav tm="0">
                                          <p:val>
                                            <p:strVal val="#ppt_x"/>
                                          </p:val>
                                        </p:tav>
                                        <p:tav tm="100000">
                                          <p:val>
                                            <p:strVal val="#ppt_x"/>
                                          </p:val>
                                        </p:tav>
                                      </p:tavLst>
                                    </p:anim>
                                    <p:anim calcmode="lin" valueType="num">
                                      <p:cBhvr additive="base">
                                        <p:cTn id="6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6 Imagen" descr="cooperaci%F3n.jpg"/>
          <p:cNvPicPr>
            <a:picLocks noChangeAspect="1"/>
          </p:cNvPicPr>
          <p:nvPr/>
        </p:nvPicPr>
        <p:blipFill>
          <a:blip r:embed="rId2">
            <a:extLst>
              <a:ext uri="{28A0092B-C50C-407E-A947-70E740481C1C}">
                <a14:useLocalDpi xmlns:a14="http://schemas.microsoft.com/office/drawing/2010/main" val="0"/>
              </a:ext>
            </a:extLst>
          </a:blip>
          <a:srcRect b="15625"/>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8 Rectángulo"/>
          <p:cNvSpPr>
            <a:spLocks noChangeArrowheads="1"/>
          </p:cNvSpPr>
          <p:nvPr/>
        </p:nvSpPr>
        <p:spPr bwMode="auto">
          <a:xfrm>
            <a:off x="500063" y="836613"/>
            <a:ext cx="8643937"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ES" altLang="es-VE" sz="3200" dirty="0">
                <a:solidFill>
                  <a:srgbClr val="FFFF00"/>
                </a:solidFill>
              </a:rPr>
              <a:t>“No se sale adelante celebrando éxitos, sino superando fracasos”. </a:t>
            </a:r>
            <a:r>
              <a:rPr lang="es-ES" altLang="es-VE" sz="3200" dirty="0">
                <a:solidFill>
                  <a:schemeClr val="bg1"/>
                </a:solidFill>
              </a:rPr>
              <a:t>(</a:t>
            </a:r>
            <a:r>
              <a:rPr lang="es-ES" altLang="es-VE" sz="3200" b="1" i="1" dirty="0" err="1">
                <a:solidFill>
                  <a:schemeClr val="bg1"/>
                </a:solidFill>
              </a:rPr>
              <a:t>Orison</a:t>
            </a:r>
            <a:r>
              <a:rPr lang="es-ES" altLang="es-VE" sz="3200" b="1" i="1" dirty="0">
                <a:solidFill>
                  <a:schemeClr val="bg1"/>
                </a:solidFill>
              </a:rPr>
              <a:t> S. </a:t>
            </a:r>
            <a:r>
              <a:rPr lang="es-ES" altLang="es-VE" sz="3200" b="1" i="1" dirty="0" err="1">
                <a:solidFill>
                  <a:schemeClr val="bg1"/>
                </a:solidFill>
              </a:rPr>
              <a:t>Marden</a:t>
            </a:r>
            <a:r>
              <a:rPr lang="es-ES" altLang="es-VE" sz="3200" b="1" i="1" dirty="0">
                <a:solidFill>
                  <a:schemeClr val="bg1"/>
                </a:solidFill>
              </a:rPr>
              <a:t>)</a:t>
            </a:r>
            <a:endParaRPr lang="es-ES" altLang="es-VE" sz="3200" dirty="0">
              <a:solidFill>
                <a:schemeClr val="bg1"/>
              </a:solidFill>
            </a:endParaRPr>
          </a:p>
          <a:p>
            <a:pPr eaLnBrk="1" hangingPunct="1"/>
            <a:endParaRPr lang="es-ES" altLang="es-VE" sz="3200" dirty="0">
              <a:solidFill>
                <a:srgbClr val="FFFF00"/>
              </a:solidFill>
            </a:endParaRPr>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9"/>
                                        </p:tgtEl>
                                        <p:attrNameLst>
                                          <p:attrName>style.visibility</p:attrName>
                                        </p:attrNameLst>
                                      </p:cBhvr>
                                      <p:to>
                                        <p:strVal val="visible"/>
                                      </p:to>
                                    </p:set>
                                    <p:anim calcmode="discrete" valueType="clr">
                                      <p:cBhvr override="childStyle">
                                        <p:cTn id="7" dur="80"/>
                                        <p:tgtEl>
                                          <p:spTgt spid="9"/>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9"/>
                                        </p:tgtEl>
                                        <p:attrNameLst>
                                          <p:attrName>fillcolor</p:attrName>
                                        </p:attrNameLst>
                                      </p:cBhvr>
                                      <p:tavLst>
                                        <p:tav tm="0">
                                          <p:val>
                                            <p:clrVal>
                                              <a:schemeClr val="accent2"/>
                                            </p:clrVal>
                                          </p:val>
                                        </p:tav>
                                        <p:tav tm="50000">
                                          <p:val>
                                            <p:clrVal>
                                              <a:schemeClr val="hlink"/>
                                            </p:clrVal>
                                          </p:val>
                                        </p:tav>
                                      </p:tavLst>
                                    </p:anim>
                                    <p:set>
                                      <p:cBhvr>
                                        <p:cTn id="9" dur="80"/>
                                        <p:tgtEl>
                                          <p:spTgt spid="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1785918" y="428604"/>
            <a:ext cx="5286412" cy="923330"/>
          </a:xfrm>
          <a:prstGeom prst="rect">
            <a:avLst/>
          </a:prstGeom>
          <a:noFill/>
        </p:spPr>
        <p:txBody>
          <a:bodyPr>
            <a:spAutoFit/>
          </a:bodyPr>
          <a:lstStyle/>
          <a:p>
            <a:pPr algn="ctr">
              <a:defRPr/>
            </a:pPr>
            <a:r>
              <a:rPr lang="es-ES_tradnl" sz="5400" dirty="0">
                <a:ln w="10160">
                  <a:solidFill>
                    <a:schemeClr val="accent1"/>
                  </a:solidFill>
                  <a:prstDash val="solid"/>
                </a:ln>
                <a:solidFill>
                  <a:srgbClr val="FFFFFF"/>
                </a:solidFill>
                <a:effectLst>
                  <a:outerShdw blurRad="38100" dist="32000" dir="5400000" algn="tl">
                    <a:srgbClr val="000000">
                      <a:alpha val="30000"/>
                    </a:srgbClr>
                  </a:outerShdw>
                  <a:reflection blurRad="6350" stA="60000" endA="900" endPos="58000" dir="5400000" sy="-100000" algn="bl" rotWithShape="0"/>
                </a:effectLst>
                <a:latin typeface="Arial" charset="0"/>
              </a:rPr>
              <a:t>Introducción</a:t>
            </a:r>
            <a:endParaRPr lang="es-ES" sz="5400" dirty="0">
              <a:ln w="10160">
                <a:solidFill>
                  <a:schemeClr val="accent1"/>
                </a:solidFill>
                <a:prstDash val="solid"/>
              </a:ln>
              <a:solidFill>
                <a:srgbClr val="FFFFFF"/>
              </a:solidFill>
              <a:effectLst>
                <a:outerShdw blurRad="38100" dist="32000" dir="5400000" algn="tl">
                  <a:srgbClr val="000000">
                    <a:alpha val="30000"/>
                  </a:srgbClr>
                </a:outerShdw>
                <a:reflection blurRad="6350" stA="60000" endA="900" endPos="58000" dir="5400000" sy="-100000" algn="bl" rotWithShape="0"/>
              </a:effectLst>
              <a:latin typeface="Arial" charset="0"/>
            </a:endParaRPr>
          </a:p>
        </p:txBody>
      </p:sp>
      <p:pic>
        <p:nvPicPr>
          <p:cNvPr id="8" name="7 Imagen" descr="cerebro.gif"/>
          <p:cNvPicPr>
            <a:picLocks noChangeAspect="1"/>
          </p:cNvPicPr>
          <p:nvPr/>
        </p:nvPicPr>
        <p:blipFill>
          <a:blip r:embed="rId2" cstate="print">
            <a:duotone>
              <a:prstClr val="black"/>
              <a:schemeClr val="accent1">
                <a:tint val="45000"/>
                <a:satMod val="400000"/>
              </a:schemeClr>
            </a:duotone>
          </a:blip>
          <a:stretch>
            <a:fillRect/>
          </a:stretch>
        </p:blipFill>
        <p:spPr>
          <a:xfrm>
            <a:off x="8349157" y="0"/>
            <a:ext cx="794843" cy="1071546"/>
          </a:xfrm>
          <a:prstGeom prst="rect">
            <a:avLst/>
          </a:prstGeom>
        </p:spPr>
      </p:pic>
      <p:grpSp>
        <p:nvGrpSpPr>
          <p:cNvPr id="2" name="9 Grupo"/>
          <p:cNvGrpSpPr>
            <a:grpSpLocks/>
          </p:cNvGrpSpPr>
          <p:nvPr/>
        </p:nvGrpSpPr>
        <p:grpSpPr bwMode="auto">
          <a:xfrm>
            <a:off x="214313" y="2357438"/>
            <a:ext cx="2643187" cy="1717675"/>
            <a:chOff x="98878" y="1824417"/>
            <a:chExt cx="4235729" cy="1571636"/>
          </a:xfrm>
        </p:grpSpPr>
        <p:sp>
          <p:nvSpPr>
            <p:cNvPr id="11" name="10 Rectángulo redondeado"/>
            <p:cNvSpPr/>
            <p:nvPr/>
          </p:nvSpPr>
          <p:spPr>
            <a:xfrm>
              <a:off x="98878" y="1824417"/>
              <a:ext cx="4235729" cy="1571636"/>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dirty="0">
                <a:solidFill>
                  <a:schemeClr val="bg1"/>
                </a:solidFill>
              </a:endParaRPr>
            </a:p>
            <a:p>
              <a:pPr algn="ctr">
                <a:defRPr/>
              </a:pPr>
              <a:endParaRPr lang="es-ES_tradnl" dirty="0">
                <a:solidFill>
                  <a:schemeClr val="bg1"/>
                </a:solidFill>
              </a:endParaRPr>
            </a:p>
            <a:p>
              <a:pPr algn="ctr">
                <a:defRPr/>
              </a:pPr>
              <a:endParaRPr lang="es-ES_tradnl" dirty="0">
                <a:solidFill>
                  <a:schemeClr val="bg1"/>
                </a:solidFill>
              </a:endParaRPr>
            </a:p>
            <a:p>
              <a:pPr algn="ctr">
                <a:defRPr/>
              </a:pPr>
              <a:endParaRPr lang="es-ES_tradnl" dirty="0">
                <a:solidFill>
                  <a:schemeClr val="bg1"/>
                </a:solidFill>
              </a:endParaRPr>
            </a:p>
            <a:p>
              <a:pPr algn="ctr">
                <a:defRPr/>
              </a:pPr>
              <a:endParaRPr lang="es-ES_tradnl" dirty="0">
                <a:solidFill>
                  <a:schemeClr val="bg1"/>
                </a:solidFill>
              </a:endParaRPr>
            </a:p>
          </p:txBody>
        </p:sp>
        <p:sp>
          <p:nvSpPr>
            <p:cNvPr id="11285" name="11 Rectángulo"/>
            <p:cNvSpPr>
              <a:spLocks noChangeArrowheads="1"/>
            </p:cNvSpPr>
            <p:nvPr/>
          </p:nvSpPr>
          <p:spPr bwMode="auto">
            <a:xfrm>
              <a:off x="202188" y="2023605"/>
              <a:ext cx="4106590" cy="98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ES_tradnl" altLang="es-VE" sz="1600"/>
                <a:t>Software Educativo para la enseñanza de Estructuras de Control de Programación Estructurada </a:t>
              </a:r>
              <a:endParaRPr lang="es-ES" altLang="es-VE" sz="1600"/>
            </a:p>
          </p:txBody>
        </p:sp>
      </p:grpSp>
      <p:grpSp>
        <p:nvGrpSpPr>
          <p:cNvPr id="3" name="33 Grupo"/>
          <p:cNvGrpSpPr>
            <a:grpSpLocks/>
          </p:cNvGrpSpPr>
          <p:nvPr/>
        </p:nvGrpSpPr>
        <p:grpSpPr bwMode="auto">
          <a:xfrm>
            <a:off x="6858000" y="3429000"/>
            <a:ext cx="1714500" cy="1574800"/>
            <a:chOff x="6858016" y="3429000"/>
            <a:chExt cx="1714512" cy="1575051"/>
          </a:xfrm>
        </p:grpSpPr>
        <p:sp>
          <p:nvSpPr>
            <p:cNvPr id="16" name="15 Rectángulo redondeado"/>
            <p:cNvSpPr/>
            <p:nvPr/>
          </p:nvSpPr>
          <p:spPr>
            <a:xfrm>
              <a:off x="6858016" y="3429000"/>
              <a:ext cx="1643075" cy="1575051"/>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dirty="0">
                <a:solidFill>
                  <a:schemeClr val="bg1"/>
                </a:solidFill>
              </a:endParaRPr>
            </a:p>
            <a:p>
              <a:pPr algn="ctr">
                <a:defRPr/>
              </a:pPr>
              <a:endParaRPr lang="es-ES_tradnl" dirty="0">
                <a:solidFill>
                  <a:schemeClr val="bg1"/>
                </a:solidFill>
              </a:endParaRPr>
            </a:p>
            <a:p>
              <a:pPr algn="ctr">
                <a:defRPr/>
              </a:pPr>
              <a:endParaRPr lang="es-ES_tradnl" dirty="0">
                <a:solidFill>
                  <a:schemeClr val="bg1"/>
                </a:solidFill>
              </a:endParaRPr>
            </a:p>
            <a:p>
              <a:pPr algn="ctr">
                <a:defRPr/>
              </a:pPr>
              <a:endParaRPr lang="es-ES_tradnl" dirty="0">
                <a:solidFill>
                  <a:schemeClr val="bg1"/>
                </a:solidFill>
              </a:endParaRPr>
            </a:p>
            <a:p>
              <a:pPr algn="ctr">
                <a:defRPr/>
              </a:pPr>
              <a:endParaRPr lang="es-ES_tradnl" dirty="0">
                <a:solidFill>
                  <a:schemeClr val="bg1"/>
                </a:solidFill>
              </a:endParaRPr>
            </a:p>
          </p:txBody>
        </p:sp>
        <p:pic>
          <p:nvPicPr>
            <p:cNvPr id="11282" name="13 Imagen" descr="gente.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29454" y="3500438"/>
              <a:ext cx="1500198" cy="1071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83" name="19 Rectángulo"/>
            <p:cNvSpPr>
              <a:spLocks noChangeArrowheads="1"/>
            </p:cNvSpPr>
            <p:nvPr/>
          </p:nvSpPr>
          <p:spPr bwMode="auto">
            <a:xfrm>
              <a:off x="6858016" y="4572008"/>
              <a:ext cx="171451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ES_tradnl" altLang="es-VE" sz="1600"/>
                <a:t>Distancia</a:t>
              </a:r>
              <a:endParaRPr lang="es-ES" altLang="es-VE" sz="1600"/>
            </a:p>
          </p:txBody>
        </p:sp>
      </p:grpSp>
      <p:grpSp>
        <p:nvGrpSpPr>
          <p:cNvPr id="4" name="32 Grupo"/>
          <p:cNvGrpSpPr>
            <a:grpSpLocks/>
          </p:cNvGrpSpPr>
          <p:nvPr/>
        </p:nvGrpSpPr>
        <p:grpSpPr bwMode="auto">
          <a:xfrm>
            <a:off x="6786563" y="1639888"/>
            <a:ext cx="1714500" cy="1574800"/>
            <a:chOff x="6786578" y="1639635"/>
            <a:chExt cx="1714512" cy="1575051"/>
          </a:xfrm>
        </p:grpSpPr>
        <p:grpSp>
          <p:nvGrpSpPr>
            <p:cNvPr id="11277" name="31 Grupo"/>
            <p:cNvGrpSpPr>
              <a:grpSpLocks/>
            </p:cNvGrpSpPr>
            <p:nvPr/>
          </p:nvGrpSpPr>
          <p:grpSpPr bwMode="auto">
            <a:xfrm>
              <a:off x="6786578" y="1639635"/>
              <a:ext cx="1714512" cy="1575051"/>
              <a:chOff x="6786578" y="1639635"/>
              <a:chExt cx="1714512" cy="1575051"/>
            </a:xfrm>
          </p:grpSpPr>
          <p:sp>
            <p:nvSpPr>
              <p:cNvPr id="22" name="21 Rectángulo redondeado"/>
              <p:cNvSpPr/>
              <p:nvPr/>
            </p:nvSpPr>
            <p:spPr>
              <a:xfrm>
                <a:off x="6858015" y="1639635"/>
                <a:ext cx="1643075" cy="1575051"/>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dirty="0">
                  <a:solidFill>
                    <a:schemeClr val="bg1"/>
                  </a:solidFill>
                </a:endParaRPr>
              </a:p>
              <a:p>
                <a:pPr algn="ctr">
                  <a:defRPr/>
                </a:pPr>
                <a:endParaRPr lang="es-ES_tradnl" dirty="0">
                  <a:solidFill>
                    <a:schemeClr val="bg1"/>
                  </a:solidFill>
                </a:endParaRPr>
              </a:p>
              <a:p>
                <a:pPr algn="ctr">
                  <a:defRPr/>
                </a:pPr>
                <a:endParaRPr lang="es-ES_tradnl" dirty="0">
                  <a:solidFill>
                    <a:schemeClr val="bg1"/>
                  </a:solidFill>
                </a:endParaRPr>
              </a:p>
              <a:p>
                <a:pPr algn="ctr">
                  <a:defRPr/>
                </a:pPr>
                <a:endParaRPr lang="es-ES_tradnl" dirty="0">
                  <a:solidFill>
                    <a:schemeClr val="bg1"/>
                  </a:solidFill>
                </a:endParaRPr>
              </a:p>
              <a:p>
                <a:pPr algn="ctr">
                  <a:defRPr/>
                </a:pPr>
                <a:endParaRPr lang="es-ES_tradnl" dirty="0">
                  <a:solidFill>
                    <a:schemeClr val="bg1"/>
                  </a:solidFill>
                </a:endParaRPr>
              </a:p>
            </p:txBody>
          </p:sp>
          <p:sp>
            <p:nvSpPr>
              <p:cNvPr id="11280" name="16 Rectángulo"/>
              <p:cNvSpPr>
                <a:spLocks noChangeArrowheads="1"/>
              </p:cNvSpPr>
              <p:nvPr/>
            </p:nvSpPr>
            <p:spPr bwMode="auto">
              <a:xfrm>
                <a:off x="6786578" y="2786058"/>
                <a:ext cx="171451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ES_tradnl" altLang="es-VE" sz="1600"/>
                  <a:t>Presenciales</a:t>
                </a:r>
                <a:endParaRPr lang="es-ES" altLang="es-VE" sz="1600"/>
              </a:p>
            </p:txBody>
          </p:sp>
        </p:grpSp>
        <p:pic>
          <p:nvPicPr>
            <p:cNvPr id="11278" name="20 Imagen" descr="clase.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000892" y="1785925"/>
              <a:ext cx="1428760" cy="1015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3" name="22 Flecha derecha"/>
          <p:cNvSpPr/>
          <p:nvPr/>
        </p:nvSpPr>
        <p:spPr>
          <a:xfrm>
            <a:off x="2928938" y="3071813"/>
            <a:ext cx="571500" cy="357187"/>
          </a:xfrm>
          <a:prstGeom prst="rightArrow">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s-E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25" name="24 Flecha derecha"/>
          <p:cNvSpPr/>
          <p:nvPr/>
        </p:nvSpPr>
        <p:spPr>
          <a:xfrm rot="20418681">
            <a:off x="6175375" y="2324100"/>
            <a:ext cx="714375" cy="357188"/>
          </a:xfrm>
          <a:prstGeom prst="rightArrow">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s-E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26" name="25 Flecha derecha"/>
          <p:cNvSpPr/>
          <p:nvPr/>
        </p:nvSpPr>
        <p:spPr>
          <a:xfrm rot="1415324">
            <a:off x="6173788" y="3914775"/>
            <a:ext cx="714375" cy="357188"/>
          </a:xfrm>
          <a:prstGeom prst="rightArrow">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s-E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grpSp>
        <p:nvGrpSpPr>
          <p:cNvPr id="7" name="30 Grupo"/>
          <p:cNvGrpSpPr>
            <a:grpSpLocks/>
          </p:cNvGrpSpPr>
          <p:nvPr/>
        </p:nvGrpSpPr>
        <p:grpSpPr bwMode="auto">
          <a:xfrm>
            <a:off x="3429000" y="2071688"/>
            <a:ext cx="2714625" cy="2143125"/>
            <a:chOff x="3428992" y="2071678"/>
            <a:chExt cx="2714644" cy="2143140"/>
          </a:xfrm>
        </p:grpSpPr>
        <p:sp>
          <p:nvSpPr>
            <p:cNvPr id="29" name="28 Rectángulo redondeado"/>
            <p:cNvSpPr/>
            <p:nvPr/>
          </p:nvSpPr>
          <p:spPr>
            <a:xfrm>
              <a:off x="3428992" y="2071678"/>
              <a:ext cx="2714644" cy="2143140"/>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dirty="0">
                <a:solidFill>
                  <a:schemeClr val="bg1"/>
                </a:solidFill>
              </a:endParaRPr>
            </a:p>
            <a:p>
              <a:pPr algn="ctr">
                <a:defRPr/>
              </a:pPr>
              <a:endParaRPr lang="es-ES_tradnl" dirty="0">
                <a:solidFill>
                  <a:schemeClr val="bg1"/>
                </a:solidFill>
              </a:endParaRPr>
            </a:p>
            <a:p>
              <a:pPr algn="ctr">
                <a:defRPr/>
              </a:pPr>
              <a:endParaRPr lang="es-ES_tradnl" dirty="0">
                <a:solidFill>
                  <a:schemeClr val="bg1"/>
                </a:solidFill>
              </a:endParaRPr>
            </a:p>
            <a:p>
              <a:pPr algn="ctr">
                <a:defRPr/>
              </a:pPr>
              <a:endParaRPr lang="es-ES_tradnl" dirty="0">
                <a:solidFill>
                  <a:schemeClr val="bg1"/>
                </a:solidFill>
              </a:endParaRPr>
            </a:p>
            <a:p>
              <a:pPr algn="ctr">
                <a:defRPr/>
              </a:pPr>
              <a:endParaRPr lang="es-ES_tradnl" dirty="0">
                <a:solidFill>
                  <a:schemeClr val="bg1"/>
                </a:solidFill>
              </a:endParaRPr>
            </a:p>
          </p:txBody>
        </p:sp>
        <p:pic>
          <p:nvPicPr>
            <p:cNvPr id="11276" name="26 Imagen" descr="estructura_sof.gif"/>
            <p:cNvPicPr>
              <a:picLocks noChangeAspect="1"/>
            </p:cNvPicPr>
            <p:nvPr/>
          </p:nvPicPr>
          <p:blipFill>
            <a:blip r:embed="rId5">
              <a:lum contrast="30000"/>
              <a:extLst>
                <a:ext uri="{28A0092B-C50C-407E-A947-70E740481C1C}">
                  <a14:useLocalDpi xmlns:a14="http://schemas.microsoft.com/office/drawing/2010/main" val="0"/>
                </a:ext>
              </a:extLst>
            </a:blip>
            <a:srcRect/>
            <a:stretch>
              <a:fillRect/>
            </a:stretch>
          </p:blipFill>
          <p:spPr bwMode="auto">
            <a:xfrm>
              <a:off x="3524249" y="2214554"/>
              <a:ext cx="2518641" cy="1785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p:pull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par>
                                <p:cTn id="10" presetID="29" presetClass="entr" presetSubtype="0" fill="hold"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ppt_x</p:attrName>
                                        </p:attrNameLst>
                                      </p:cBhvr>
                                      <p:tavLst>
                                        <p:tav tm="0">
                                          <p:val>
                                            <p:strVal val="#ppt_x-.2"/>
                                          </p:val>
                                        </p:tav>
                                        <p:tav tm="100000">
                                          <p:val>
                                            <p:strVal val="#ppt_x"/>
                                          </p:val>
                                        </p:tav>
                                      </p:tavLst>
                                    </p:anim>
                                    <p:anim calcmode="lin" valueType="num">
                                      <p:cBhvr>
                                        <p:cTn id="13"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14" dur="1000"/>
                                        <p:tgtEl>
                                          <p:spTgt spid="8"/>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fill="hold"/>
                                        <p:tgtEl>
                                          <p:spTgt spid="7"/>
                                        </p:tgtEl>
                                        <p:attrNameLst>
                                          <p:attrName>ppt_x</p:attrName>
                                        </p:attrNameLst>
                                      </p:cBhvr>
                                      <p:tavLst>
                                        <p:tav tm="0">
                                          <p:val>
                                            <p:strVal val="#ppt_x"/>
                                          </p:val>
                                        </p:tav>
                                        <p:tav tm="100000">
                                          <p:val>
                                            <p:strVal val="#ppt_x"/>
                                          </p:val>
                                        </p:tav>
                                      </p:tavLst>
                                    </p:anim>
                                    <p:anim calcmode="lin" valueType="num">
                                      <p:cBhvr additive="base">
                                        <p:cTn id="3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nodeType="clickEffect">
                                  <p:stCondLst>
                                    <p:cond delay="0"/>
                                  </p:stCondLst>
                                  <p:childTnLst>
                                    <p:set>
                                      <p:cBhvr>
                                        <p:cTn id="38" dur="1" fill="hold">
                                          <p:stCondLst>
                                            <p:cond delay="0"/>
                                          </p:stCondLst>
                                        </p:cTn>
                                        <p:tgtEl>
                                          <p:spTgt spid="4"/>
                                        </p:tgtEl>
                                        <p:attrNameLst>
                                          <p:attrName>style.visibility</p:attrName>
                                        </p:attrNameLst>
                                      </p:cBhvr>
                                      <p:to>
                                        <p:strVal val="visible"/>
                                      </p:to>
                                    </p:set>
                                    <p:anim calcmode="lin" valueType="num">
                                      <p:cBhvr additive="base">
                                        <p:cTn id="39" dur="500" fill="hold"/>
                                        <p:tgtEl>
                                          <p:spTgt spid="4"/>
                                        </p:tgtEl>
                                        <p:attrNameLst>
                                          <p:attrName>ppt_x</p:attrName>
                                        </p:attrNameLst>
                                      </p:cBhvr>
                                      <p:tavLst>
                                        <p:tav tm="0">
                                          <p:val>
                                            <p:strVal val="#ppt_x"/>
                                          </p:val>
                                        </p:tav>
                                        <p:tav tm="100000">
                                          <p:val>
                                            <p:strVal val="#ppt_x"/>
                                          </p:val>
                                        </p:tav>
                                      </p:tavLst>
                                    </p:anim>
                                    <p:anim calcmode="lin" valueType="num">
                                      <p:cBhvr additive="base">
                                        <p:cTn id="4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6"/>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3"/>
                                        </p:tgtEl>
                                        <p:attrNameLst>
                                          <p:attrName>style.visibility</p:attrName>
                                        </p:attrNameLst>
                                      </p:cBhvr>
                                      <p:to>
                                        <p:strVal val="visible"/>
                                      </p:to>
                                    </p:set>
                                    <p:anim calcmode="lin" valueType="num">
                                      <p:cBhvr additive="base">
                                        <p:cTn id="49" dur="500" fill="hold"/>
                                        <p:tgtEl>
                                          <p:spTgt spid="3"/>
                                        </p:tgtEl>
                                        <p:attrNameLst>
                                          <p:attrName>ppt_x</p:attrName>
                                        </p:attrNameLst>
                                      </p:cBhvr>
                                      <p:tavLst>
                                        <p:tav tm="0">
                                          <p:val>
                                            <p:strVal val="#ppt_x"/>
                                          </p:val>
                                        </p:tav>
                                        <p:tav tm="100000">
                                          <p:val>
                                            <p:strVal val="#ppt_x"/>
                                          </p:val>
                                        </p:tav>
                                      </p:tavLst>
                                    </p:anim>
                                    <p:anim calcmode="lin" valueType="num">
                                      <p:cBhvr additive="base">
                                        <p:cTn id="5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5" grpId="0" animBg="1"/>
      <p:bldP spid="2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7 Imagen" descr="cerebro.gif"/>
          <p:cNvPicPr>
            <a:picLocks noChangeAspect="1"/>
          </p:cNvPicPr>
          <p:nvPr/>
        </p:nvPicPr>
        <p:blipFill>
          <a:blip r:embed="rId2" cstate="print">
            <a:duotone>
              <a:prstClr val="black"/>
              <a:schemeClr val="accent1">
                <a:tint val="45000"/>
                <a:satMod val="400000"/>
              </a:schemeClr>
            </a:duotone>
          </a:blip>
          <a:stretch>
            <a:fillRect/>
          </a:stretch>
        </p:blipFill>
        <p:spPr>
          <a:xfrm>
            <a:off x="8349157" y="0"/>
            <a:ext cx="794843" cy="1071546"/>
          </a:xfrm>
          <a:prstGeom prst="rect">
            <a:avLst/>
          </a:prstGeom>
        </p:spPr>
      </p:pic>
      <p:sp>
        <p:nvSpPr>
          <p:cNvPr id="9" name="8 CuadroTexto"/>
          <p:cNvSpPr txBox="1"/>
          <p:nvPr/>
        </p:nvSpPr>
        <p:spPr>
          <a:xfrm>
            <a:off x="0" y="0"/>
            <a:ext cx="8286808" cy="1754326"/>
          </a:xfrm>
          <a:prstGeom prst="rect">
            <a:avLst/>
          </a:prstGeom>
          <a:noFill/>
        </p:spPr>
        <p:txBody>
          <a:bodyPr>
            <a:spAutoFit/>
          </a:bodyPr>
          <a:lstStyle/>
          <a:p>
            <a:pPr algn="ctr">
              <a:defRPr/>
            </a:pPr>
            <a:r>
              <a:rPr lang="es-ES_tradnl" sz="5400" dirty="0">
                <a:ln w="10160">
                  <a:solidFill>
                    <a:schemeClr val="accent1"/>
                  </a:solidFill>
                  <a:prstDash val="solid"/>
                </a:ln>
                <a:solidFill>
                  <a:srgbClr val="FFFFFF"/>
                </a:solidFill>
                <a:effectLst>
                  <a:outerShdw blurRad="38100" dist="32000" dir="5400000" algn="tl">
                    <a:srgbClr val="000000">
                      <a:alpha val="30000"/>
                    </a:srgbClr>
                  </a:outerShdw>
                  <a:reflection blurRad="6350" stA="60000" endA="900" endPos="58000" dir="5400000" sy="-100000" algn="bl" rotWithShape="0"/>
                </a:effectLst>
                <a:latin typeface="Arial" charset="0"/>
              </a:rPr>
              <a:t>Planteamiento del Problema </a:t>
            </a:r>
            <a:endParaRPr lang="es-ES" sz="5400" dirty="0">
              <a:ln w="10160">
                <a:solidFill>
                  <a:schemeClr val="accent1"/>
                </a:solidFill>
                <a:prstDash val="solid"/>
              </a:ln>
              <a:solidFill>
                <a:srgbClr val="FFFFFF"/>
              </a:solidFill>
              <a:effectLst>
                <a:outerShdw blurRad="38100" dist="32000" dir="5400000" algn="tl">
                  <a:srgbClr val="000000">
                    <a:alpha val="30000"/>
                  </a:srgbClr>
                </a:outerShdw>
                <a:reflection blurRad="6350" stA="60000" endA="900" endPos="58000" dir="5400000" sy="-100000" algn="bl" rotWithShape="0"/>
              </a:effectLst>
              <a:latin typeface="Arial" charset="0"/>
            </a:endParaRPr>
          </a:p>
        </p:txBody>
      </p:sp>
      <p:grpSp>
        <p:nvGrpSpPr>
          <p:cNvPr id="2" name="17 Grupo"/>
          <p:cNvGrpSpPr>
            <a:grpSpLocks/>
          </p:cNvGrpSpPr>
          <p:nvPr/>
        </p:nvGrpSpPr>
        <p:grpSpPr bwMode="auto">
          <a:xfrm>
            <a:off x="285750" y="2357438"/>
            <a:ext cx="2786063" cy="2643187"/>
            <a:chOff x="285720" y="1928802"/>
            <a:chExt cx="3643338" cy="3643338"/>
          </a:xfrm>
        </p:grpSpPr>
        <p:sp>
          <p:nvSpPr>
            <p:cNvPr id="16" name="15 Elipse"/>
            <p:cNvSpPr/>
            <p:nvPr/>
          </p:nvSpPr>
          <p:spPr>
            <a:xfrm>
              <a:off x="285720" y="1928802"/>
              <a:ext cx="3643338" cy="3643338"/>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es-ES" dirty="0"/>
            </a:p>
          </p:txBody>
        </p:sp>
        <p:sp>
          <p:nvSpPr>
            <p:cNvPr id="12" name="11 Elipse"/>
            <p:cNvSpPr/>
            <p:nvPr/>
          </p:nvSpPr>
          <p:spPr>
            <a:xfrm>
              <a:off x="714348" y="2643182"/>
              <a:ext cx="1571636" cy="1428760"/>
            </a:xfrm>
            <a:prstGeom prst="ellipse">
              <a:avLst/>
            </a:prstGeom>
            <a:solidFill>
              <a:schemeClr val="accent3"/>
            </a:solidFill>
          </p:spPr>
          <p:style>
            <a:lnRef idx="0">
              <a:schemeClr val="accent2"/>
            </a:lnRef>
            <a:fillRef idx="3">
              <a:schemeClr val="accent2"/>
            </a:fillRef>
            <a:effectRef idx="3">
              <a:schemeClr val="accent2"/>
            </a:effectRef>
            <a:fontRef idx="minor">
              <a:schemeClr val="lt1"/>
            </a:fontRef>
          </p:style>
          <p:txBody>
            <a:bodyPr anchor="ctr"/>
            <a:lstStyle/>
            <a:p>
              <a:pPr>
                <a:defRPr/>
              </a:pPr>
              <a:r>
                <a:rPr lang="es-ES_tradnl" sz="1200" dirty="0"/>
                <a:t>Profesor</a:t>
              </a:r>
              <a:endParaRPr lang="es-ES" sz="1200" dirty="0"/>
            </a:p>
          </p:txBody>
        </p:sp>
        <p:sp>
          <p:nvSpPr>
            <p:cNvPr id="13" name="12 Elipse"/>
            <p:cNvSpPr/>
            <p:nvPr/>
          </p:nvSpPr>
          <p:spPr>
            <a:xfrm>
              <a:off x="2000232" y="2714620"/>
              <a:ext cx="1571636" cy="1428760"/>
            </a:xfrm>
            <a:prstGeom prst="ellipse">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es-ES_tradnl" sz="1200" dirty="0"/>
                <a:t>Alumno</a:t>
              </a:r>
              <a:endParaRPr lang="es-ES" sz="1200" dirty="0"/>
            </a:p>
          </p:txBody>
        </p:sp>
        <p:sp>
          <p:nvSpPr>
            <p:cNvPr id="14" name="13 Elipse"/>
            <p:cNvSpPr/>
            <p:nvPr/>
          </p:nvSpPr>
          <p:spPr>
            <a:xfrm>
              <a:off x="642910" y="3571876"/>
              <a:ext cx="1571636" cy="1428760"/>
            </a:xfrm>
            <a:prstGeom prst="ellipse">
              <a:avLst/>
            </a:prstGeom>
            <a:solidFill>
              <a:srgbClr val="00CC99"/>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3">
              <a:schemeClr val="accent2"/>
            </a:fillRef>
            <a:effectRef idx="2">
              <a:schemeClr val="accent2"/>
            </a:effectRef>
            <a:fontRef idx="minor">
              <a:schemeClr val="lt1"/>
            </a:fontRef>
          </p:style>
          <p:txBody>
            <a:bodyPr anchor="ctr"/>
            <a:lstStyle/>
            <a:p>
              <a:pPr algn="ctr">
                <a:defRPr/>
              </a:pPr>
              <a:r>
                <a:rPr lang="es-ES_tradnl" sz="1200" dirty="0"/>
                <a:t>Entorno</a:t>
              </a:r>
              <a:endParaRPr lang="es-ES" sz="1200" dirty="0"/>
            </a:p>
          </p:txBody>
        </p:sp>
        <p:sp>
          <p:nvSpPr>
            <p:cNvPr id="15" name="14 Elipse"/>
            <p:cNvSpPr/>
            <p:nvPr/>
          </p:nvSpPr>
          <p:spPr>
            <a:xfrm>
              <a:off x="1927817" y="3644344"/>
              <a:ext cx="1573590" cy="1426701"/>
            </a:xfrm>
            <a:prstGeom prst="ellipse">
              <a:avLst/>
            </a:prstGeom>
          </p:spPr>
          <p:style>
            <a:lnRef idx="1">
              <a:schemeClr val="accent4"/>
            </a:lnRef>
            <a:fillRef idx="3">
              <a:schemeClr val="accent4"/>
            </a:fillRef>
            <a:effectRef idx="2">
              <a:schemeClr val="accent4"/>
            </a:effectRef>
            <a:fontRef idx="minor">
              <a:schemeClr val="lt1"/>
            </a:fontRef>
          </p:style>
          <p:txBody>
            <a:bodyPr anchor="ctr"/>
            <a:lstStyle/>
            <a:p>
              <a:pPr algn="ctr">
                <a:defRPr/>
              </a:pPr>
              <a:r>
                <a:rPr lang="es-ES_tradnl" sz="1200" dirty="0"/>
                <a:t>Recursos</a:t>
              </a:r>
              <a:endParaRPr lang="es-ES" sz="1200" dirty="0"/>
            </a:p>
          </p:txBody>
        </p:sp>
        <p:sp>
          <p:nvSpPr>
            <p:cNvPr id="12310" name="16 CuadroTexto"/>
            <p:cNvSpPr txBox="1">
              <a:spLocks noChangeArrowheads="1"/>
            </p:cNvSpPr>
            <p:nvPr/>
          </p:nvSpPr>
          <p:spPr bwMode="auto">
            <a:xfrm>
              <a:off x="1313328" y="2125739"/>
              <a:ext cx="1868378" cy="509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_tradnl" altLang="es-VE"/>
                <a:t>Educación</a:t>
              </a:r>
              <a:endParaRPr lang="es-ES" altLang="es-VE"/>
            </a:p>
          </p:txBody>
        </p:sp>
      </p:grpSp>
      <p:sp>
        <p:nvSpPr>
          <p:cNvPr id="19" name="18 Rectángulo"/>
          <p:cNvSpPr/>
          <p:nvPr/>
        </p:nvSpPr>
        <p:spPr>
          <a:xfrm>
            <a:off x="4143375" y="2428875"/>
            <a:ext cx="2143125" cy="928688"/>
          </a:xfrm>
          <a:prstGeom prst="rect">
            <a:avLst/>
          </a:prstGeom>
          <a:ln w="76200"/>
        </p:spPr>
        <p:style>
          <a:lnRef idx="2">
            <a:schemeClr val="accent1"/>
          </a:lnRef>
          <a:fillRef idx="1">
            <a:schemeClr val="lt1"/>
          </a:fillRef>
          <a:effectRef idx="0">
            <a:schemeClr val="accent1"/>
          </a:effectRef>
          <a:fontRef idx="minor">
            <a:schemeClr val="dk1"/>
          </a:fontRef>
        </p:style>
        <p:txBody>
          <a:bodyPr anchor="ctr"/>
          <a:lstStyle/>
          <a:p>
            <a:pPr algn="ctr">
              <a:defRPr/>
            </a:pPr>
            <a:r>
              <a:rPr lang="es-ES_tradnl" dirty="0"/>
              <a:t>Sistema Educativo</a:t>
            </a:r>
            <a:endParaRPr lang="es-ES" dirty="0"/>
          </a:p>
        </p:txBody>
      </p:sp>
      <p:pic>
        <p:nvPicPr>
          <p:cNvPr id="20" name="19 Imagen" descr="profe1.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86125" y="3000375"/>
            <a:ext cx="2290763" cy="207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20 Flecha derecha"/>
          <p:cNvSpPr/>
          <p:nvPr/>
        </p:nvSpPr>
        <p:spPr>
          <a:xfrm>
            <a:off x="5857875" y="3643313"/>
            <a:ext cx="714375" cy="357187"/>
          </a:xfrm>
          <a:prstGeom prst="rightArrow">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s-E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grpSp>
        <p:nvGrpSpPr>
          <p:cNvPr id="3" name="25 Grupo"/>
          <p:cNvGrpSpPr>
            <a:grpSpLocks/>
          </p:cNvGrpSpPr>
          <p:nvPr/>
        </p:nvGrpSpPr>
        <p:grpSpPr bwMode="auto">
          <a:xfrm>
            <a:off x="6786563" y="2286000"/>
            <a:ext cx="2143125" cy="2428875"/>
            <a:chOff x="6786578" y="2285992"/>
            <a:chExt cx="2143140" cy="2428892"/>
          </a:xfrm>
        </p:grpSpPr>
        <p:sp>
          <p:nvSpPr>
            <p:cNvPr id="24" name="23 Rectángulo redondeado"/>
            <p:cNvSpPr/>
            <p:nvPr/>
          </p:nvSpPr>
          <p:spPr>
            <a:xfrm>
              <a:off x="6786578" y="2285992"/>
              <a:ext cx="2143140" cy="2428892"/>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dirty="0">
                <a:solidFill>
                  <a:schemeClr val="bg1"/>
                </a:solidFill>
              </a:endParaRPr>
            </a:p>
            <a:p>
              <a:pPr algn="ctr">
                <a:defRPr/>
              </a:pPr>
              <a:endParaRPr lang="es-ES_tradnl" dirty="0">
                <a:solidFill>
                  <a:schemeClr val="bg1"/>
                </a:solidFill>
              </a:endParaRPr>
            </a:p>
            <a:p>
              <a:pPr algn="ctr">
                <a:defRPr/>
              </a:pPr>
              <a:endParaRPr lang="es-ES_tradnl" dirty="0">
                <a:solidFill>
                  <a:schemeClr val="bg1"/>
                </a:solidFill>
              </a:endParaRPr>
            </a:p>
            <a:p>
              <a:pPr algn="ctr">
                <a:defRPr/>
              </a:pPr>
              <a:endParaRPr lang="es-ES_tradnl" dirty="0">
                <a:solidFill>
                  <a:schemeClr val="bg1"/>
                </a:solidFill>
              </a:endParaRPr>
            </a:p>
            <a:p>
              <a:pPr algn="ctr">
                <a:defRPr/>
              </a:pPr>
              <a:endParaRPr lang="es-ES_tradnl" dirty="0">
                <a:solidFill>
                  <a:schemeClr val="bg1"/>
                </a:solidFill>
              </a:endParaRPr>
            </a:p>
            <a:p>
              <a:pPr algn="ctr">
                <a:defRPr/>
              </a:pPr>
              <a:endParaRPr lang="es-ES_tradnl" sz="1600" b="1" dirty="0">
                <a:solidFill>
                  <a:schemeClr val="tx1"/>
                </a:solidFill>
              </a:endParaRPr>
            </a:p>
            <a:p>
              <a:pPr algn="ctr">
                <a:defRPr/>
              </a:pPr>
              <a:endParaRPr lang="es-ES_tradnl" sz="1600" b="1" dirty="0">
                <a:solidFill>
                  <a:schemeClr val="tx1"/>
                </a:solidFill>
              </a:endParaRPr>
            </a:p>
            <a:p>
              <a:pPr algn="ctr">
                <a:defRPr/>
              </a:pPr>
              <a:r>
                <a:rPr lang="es-ES_tradnl" sz="1600" b="1" dirty="0">
                  <a:solidFill>
                    <a:schemeClr val="tx1"/>
                  </a:solidFill>
                </a:rPr>
                <a:t>Software Educativo</a:t>
              </a:r>
              <a:endParaRPr lang="es-ES" sz="1600" b="1" dirty="0">
                <a:solidFill>
                  <a:schemeClr val="tx1"/>
                </a:solidFill>
              </a:endParaRPr>
            </a:p>
          </p:txBody>
        </p:sp>
        <p:pic>
          <p:nvPicPr>
            <p:cNvPr id="12298" name="21 Imagen" descr="soft.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143768" y="2500305"/>
              <a:ext cx="1560920" cy="164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p:pull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ppt_x</p:attrName>
                                        </p:attrNameLst>
                                      </p:cBhvr>
                                      <p:tavLst>
                                        <p:tav tm="0">
                                          <p:val>
                                            <p:strVal val="#ppt_x-.2"/>
                                          </p:val>
                                        </p:tav>
                                        <p:tav tm="100000">
                                          <p:val>
                                            <p:strVal val="#ppt_x"/>
                                          </p:val>
                                        </p:tav>
                                      </p:tavLst>
                                    </p:anim>
                                    <p:anim calcmode="lin" valueType="num">
                                      <p:cBhvr>
                                        <p:cTn id="8"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9" dur="1000"/>
                                        <p:tgtEl>
                                          <p:spTgt spid="9"/>
                                        </p:tgtEl>
                                      </p:cBhvr>
                                    </p:animEffect>
                                  </p:childTnLst>
                                </p:cTn>
                              </p:par>
                              <p:par>
                                <p:cTn id="10" presetID="29" presetClass="entr" presetSubtype="0" fill="hold" nodeType="with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ppt_x</p:attrName>
                                        </p:attrNameLst>
                                      </p:cBhvr>
                                      <p:tavLst>
                                        <p:tav tm="0">
                                          <p:val>
                                            <p:strVal val="#ppt_x-.2"/>
                                          </p:val>
                                        </p:tav>
                                        <p:tav tm="100000">
                                          <p:val>
                                            <p:strVal val="#ppt_x"/>
                                          </p:val>
                                        </p:tav>
                                      </p:tavLst>
                                    </p:anim>
                                    <p:anim calcmode="lin" valueType="num">
                                      <p:cBhvr>
                                        <p:cTn id="13"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14" dur="1000"/>
                                        <p:tgtEl>
                                          <p:spTgt spid="8"/>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additive="base">
                                        <p:cTn id="25" dur="500" fill="hold"/>
                                        <p:tgtEl>
                                          <p:spTgt spid="20"/>
                                        </p:tgtEl>
                                        <p:attrNameLst>
                                          <p:attrName>ppt_x</p:attrName>
                                        </p:attrNameLst>
                                      </p:cBhvr>
                                      <p:tavLst>
                                        <p:tav tm="0">
                                          <p:val>
                                            <p:strVal val="#ppt_x"/>
                                          </p:val>
                                        </p:tav>
                                        <p:tav tm="100000">
                                          <p:val>
                                            <p:strVal val="#ppt_x"/>
                                          </p:val>
                                        </p:tav>
                                      </p:tavLst>
                                    </p:anim>
                                    <p:anim calcmode="lin" valueType="num">
                                      <p:cBhvr additive="base">
                                        <p:cTn id="26" dur="500" fill="hold"/>
                                        <p:tgtEl>
                                          <p:spTgt spid="20"/>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anim calcmode="lin" valueType="num">
                                      <p:cBhvr additive="base">
                                        <p:cTn id="29" dur="500" fill="hold"/>
                                        <p:tgtEl>
                                          <p:spTgt spid="19"/>
                                        </p:tgtEl>
                                        <p:attrNameLst>
                                          <p:attrName>ppt_x</p:attrName>
                                        </p:attrNameLst>
                                      </p:cBhvr>
                                      <p:tavLst>
                                        <p:tav tm="0">
                                          <p:val>
                                            <p:strVal val="#ppt_x"/>
                                          </p:val>
                                        </p:tav>
                                        <p:tav tm="100000">
                                          <p:val>
                                            <p:strVal val="#ppt_x"/>
                                          </p:val>
                                        </p:tav>
                                      </p:tavLst>
                                    </p:anim>
                                    <p:anim calcmode="lin" valueType="num">
                                      <p:cBhvr additive="base">
                                        <p:cTn id="3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nodeType="clickEffect">
                                  <p:stCondLst>
                                    <p:cond delay="0"/>
                                  </p:stCondLst>
                                  <p:childTnLst>
                                    <p:set>
                                      <p:cBhvr>
                                        <p:cTn id="38" dur="1" fill="hold">
                                          <p:stCondLst>
                                            <p:cond delay="0"/>
                                          </p:stCondLst>
                                        </p:cTn>
                                        <p:tgtEl>
                                          <p:spTgt spid="3"/>
                                        </p:tgtEl>
                                        <p:attrNameLst>
                                          <p:attrName>style.visibility</p:attrName>
                                        </p:attrNameLst>
                                      </p:cBhvr>
                                      <p:to>
                                        <p:strVal val="visible"/>
                                      </p:to>
                                    </p:set>
                                    <p:anim calcmode="lin" valueType="num">
                                      <p:cBhvr additive="base">
                                        <p:cTn id="39" dur="500" fill="hold"/>
                                        <p:tgtEl>
                                          <p:spTgt spid="3"/>
                                        </p:tgtEl>
                                        <p:attrNameLst>
                                          <p:attrName>ppt_x</p:attrName>
                                        </p:attrNameLst>
                                      </p:cBhvr>
                                      <p:tavLst>
                                        <p:tav tm="0">
                                          <p:val>
                                            <p:strVal val="#ppt_x"/>
                                          </p:val>
                                        </p:tav>
                                        <p:tav tm="100000">
                                          <p:val>
                                            <p:strVal val="#ppt_x"/>
                                          </p:val>
                                        </p:tav>
                                      </p:tavLst>
                                    </p:anim>
                                    <p:anim calcmode="lin" valueType="num">
                                      <p:cBhvr additive="base">
                                        <p:cTn id="4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30 Imagen" descr="laptop.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1500" y="4686300"/>
            <a:ext cx="2714625"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3 Imagen" descr="cerebro.gif"/>
          <p:cNvPicPr>
            <a:picLocks noChangeAspect="1"/>
          </p:cNvPicPr>
          <p:nvPr/>
        </p:nvPicPr>
        <p:blipFill>
          <a:blip r:embed="rId3" cstate="print">
            <a:duotone>
              <a:prstClr val="black"/>
              <a:schemeClr val="accent1">
                <a:tint val="45000"/>
                <a:satMod val="400000"/>
              </a:schemeClr>
            </a:duotone>
          </a:blip>
          <a:stretch>
            <a:fillRect/>
          </a:stretch>
        </p:blipFill>
        <p:spPr>
          <a:xfrm>
            <a:off x="8349157" y="0"/>
            <a:ext cx="794843" cy="1071546"/>
          </a:xfrm>
          <a:prstGeom prst="rect">
            <a:avLst/>
          </a:prstGeom>
        </p:spPr>
      </p:pic>
      <p:sp>
        <p:nvSpPr>
          <p:cNvPr id="5" name="4 CuadroTexto"/>
          <p:cNvSpPr txBox="1"/>
          <p:nvPr/>
        </p:nvSpPr>
        <p:spPr>
          <a:xfrm>
            <a:off x="0" y="0"/>
            <a:ext cx="8286808" cy="1754326"/>
          </a:xfrm>
          <a:prstGeom prst="rect">
            <a:avLst/>
          </a:prstGeom>
          <a:noFill/>
        </p:spPr>
        <p:txBody>
          <a:bodyPr>
            <a:spAutoFit/>
          </a:bodyPr>
          <a:lstStyle/>
          <a:p>
            <a:pPr algn="ctr">
              <a:defRPr/>
            </a:pPr>
            <a:r>
              <a:rPr lang="es-ES_tradnl" sz="5400" dirty="0">
                <a:ln w="10160">
                  <a:solidFill>
                    <a:schemeClr val="accent1"/>
                  </a:solidFill>
                  <a:prstDash val="solid"/>
                </a:ln>
                <a:solidFill>
                  <a:srgbClr val="FFFFFF"/>
                </a:solidFill>
                <a:effectLst>
                  <a:outerShdw blurRad="38100" dist="32000" dir="5400000" algn="tl">
                    <a:srgbClr val="000000">
                      <a:alpha val="30000"/>
                    </a:srgbClr>
                  </a:outerShdw>
                  <a:reflection blurRad="6350" stA="60000" endA="900" endPos="58000" dir="5400000" sy="-100000" algn="bl" rotWithShape="0"/>
                </a:effectLst>
                <a:latin typeface="Arial" charset="0"/>
              </a:rPr>
              <a:t>Planteamiento del Problema </a:t>
            </a:r>
            <a:endParaRPr lang="es-ES" sz="5400" dirty="0">
              <a:ln w="10160">
                <a:solidFill>
                  <a:schemeClr val="accent1"/>
                </a:solidFill>
                <a:prstDash val="solid"/>
              </a:ln>
              <a:solidFill>
                <a:srgbClr val="FFFFFF"/>
              </a:solidFill>
              <a:effectLst>
                <a:outerShdw blurRad="38100" dist="32000" dir="5400000" algn="tl">
                  <a:srgbClr val="000000">
                    <a:alpha val="30000"/>
                  </a:srgbClr>
                </a:outerShdw>
                <a:reflection blurRad="6350" stA="60000" endA="900" endPos="58000" dir="5400000" sy="-100000" algn="bl" rotWithShape="0"/>
              </a:effectLst>
              <a:latin typeface="Arial" charset="0"/>
            </a:endParaRPr>
          </a:p>
        </p:txBody>
      </p:sp>
      <p:sp>
        <p:nvSpPr>
          <p:cNvPr id="8" name="7 Rectángulo redondeado"/>
          <p:cNvSpPr/>
          <p:nvPr/>
        </p:nvSpPr>
        <p:spPr>
          <a:xfrm>
            <a:off x="285750" y="1785938"/>
            <a:ext cx="2786063" cy="2428875"/>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sz="1600" dirty="0">
              <a:solidFill>
                <a:schemeClr val="bg1"/>
              </a:solidFill>
            </a:endParaRPr>
          </a:p>
          <a:p>
            <a:pPr algn="ctr">
              <a:defRPr/>
            </a:pPr>
            <a:endParaRPr lang="es-ES_tradnl" sz="1600" dirty="0">
              <a:solidFill>
                <a:schemeClr val="bg1"/>
              </a:solidFill>
            </a:endParaRPr>
          </a:p>
          <a:p>
            <a:pPr algn="ctr">
              <a:defRPr/>
            </a:pPr>
            <a:endParaRPr lang="es-ES_tradnl" sz="1600" dirty="0">
              <a:solidFill>
                <a:schemeClr val="bg1"/>
              </a:solidFill>
            </a:endParaRPr>
          </a:p>
          <a:p>
            <a:pPr algn="ctr">
              <a:defRPr/>
            </a:pPr>
            <a:endParaRPr lang="es-ES_tradnl" sz="1600" dirty="0">
              <a:solidFill>
                <a:schemeClr val="bg1"/>
              </a:solidFill>
            </a:endParaRPr>
          </a:p>
          <a:p>
            <a:pPr algn="ctr">
              <a:defRPr/>
            </a:pPr>
            <a:endParaRPr lang="es-ES_tradnl" dirty="0">
              <a:solidFill>
                <a:schemeClr val="bg1"/>
              </a:solidFill>
            </a:endParaRPr>
          </a:p>
          <a:p>
            <a:pPr algn="ctr">
              <a:defRPr/>
            </a:pPr>
            <a:endParaRPr lang="es-ES_tradnl" dirty="0">
              <a:solidFill>
                <a:schemeClr val="bg1"/>
              </a:solidFill>
            </a:endParaRPr>
          </a:p>
          <a:p>
            <a:pPr algn="ctr">
              <a:defRPr/>
            </a:pPr>
            <a:endParaRPr lang="es-ES_tradnl" dirty="0">
              <a:solidFill>
                <a:schemeClr val="bg1"/>
              </a:solidFill>
            </a:endParaRPr>
          </a:p>
          <a:p>
            <a:pPr algn="ctr">
              <a:defRPr/>
            </a:pPr>
            <a:endParaRPr lang="es-ES_tradnl" sz="1600" dirty="0">
              <a:solidFill>
                <a:schemeClr val="tx1"/>
              </a:solidFill>
            </a:endParaRPr>
          </a:p>
          <a:p>
            <a:pPr algn="ctr">
              <a:defRPr/>
            </a:pPr>
            <a:r>
              <a:rPr lang="es-ES_tradnl" sz="1600" dirty="0">
                <a:solidFill>
                  <a:schemeClr val="tx1"/>
                </a:solidFill>
              </a:rPr>
              <a:t>Herramienta Educativa </a:t>
            </a:r>
          </a:p>
        </p:txBody>
      </p:sp>
      <p:pic>
        <p:nvPicPr>
          <p:cNvPr id="9" name="8 Imagen" descr="estructura_sof.gif"/>
          <p:cNvPicPr>
            <a:picLocks noChangeAspect="1"/>
          </p:cNvPicPr>
          <p:nvPr/>
        </p:nvPicPr>
        <p:blipFill>
          <a:blip r:embed="rId4">
            <a:lum contrast="30000"/>
            <a:extLst>
              <a:ext uri="{28A0092B-C50C-407E-A947-70E740481C1C}">
                <a14:useLocalDpi xmlns:a14="http://schemas.microsoft.com/office/drawing/2010/main" val="0"/>
              </a:ext>
            </a:extLst>
          </a:blip>
          <a:srcRect/>
          <a:stretch>
            <a:fillRect/>
          </a:stretch>
        </p:blipFill>
        <p:spPr bwMode="auto">
          <a:xfrm>
            <a:off x="357188" y="2071688"/>
            <a:ext cx="2519362" cy="178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10 Rectángulo redondeado"/>
          <p:cNvSpPr/>
          <p:nvPr/>
        </p:nvSpPr>
        <p:spPr>
          <a:xfrm>
            <a:off x="4143375" y="1857375"/>
            <a:ext cx="2643188" cy="2428875"/>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sz="1600" dirty="0">
              <a:solidFill>
                <a:schemeClr val="bg1"/>
              </a:solidFill>
            </a:endParaRPr>
          </a:p>
          <a:p>
            <a:pPr algn="ctr">
              <a:defRPr/>
            </a:pPr>
            <a:endParaRPr lang="es-ES_tradnl" sz="1600" dirty="0">
              <a:solidFill>
                <a:schemeClr val="bg1"/>
              </a:solidFill>
            </a:endParaRPr>
          </a:p>
          <a:p>
            <a:pPr algn="ctr">
              <a:defRPr/>
            </a:pPr>
            <a:endParaRPr lang="es-ES_tradnl" sz="1600" dirty="0">
              <a:solidFill>
                <a:schemeClr val="bg1"/>
              </a:solidFill>
            </a:endParaRPr>
          </a:p>
          <a:p>
            <a:pPr algn="ctr">
              <a:defRPr/>
            </a:pPr>
            <a:endParaRPr lang="es-ES_tradnl" sz="1600" dirty="0">
              <a:solidFill>
                <a:schemeClr val="bg1"/>
              </a:solidFill>
            </a:endParaRPr>
          </a:p>
          <a:p>
            <a:pPr algn="ctr">
              <a:defRPr/>
            </a:pPr>
            <a:endParaRPr lang="es-ES_tradnl" dirty="0">
              <a:solidFill>
                <a:schemeClr val="bg1"/>
              </a:solidFill>
            </a:endParaRPr>
          </a:p>
          <a:p>
            <a:pPr algn="ctr">
              <a:defRPr/>
            </a:pPr>
            <a:endParaRPr lang="es-ES_tradnl" dirty="0">
              <a:solidFill>
                <a:schemeClr val="bg1"/>
              </a:solidFill>
            </a:endParaRPr>
          </a:p>
          <a:p>
            <a:pPr algn="ctr">
              <a:defRPr/>
            </a:pPr>
            <a:endParaRPr lang="es-ES_tradnl" dirty="0">
              <a:solidFill>
                <a:schemeClr val="bg1"/>
              </a:solidFill>
            </a:endParaRPr>
          </a:p>
          <a:p>
            <a:pPr algn="ctr">
              <a:defRPr/>
            </a:pPr>
            <a:r>
              <a:rPr lang="es-ES_tradnl" sz="1600" dirty="0">
                <a:solidFill>
                  <a:schemeClr val="tx1"/>
                </a:solidFill>
              </a:rPr>
              <a:t>Elementos de Computación</a:t>
            </a:r>
          </a:p>
        </p:txBody>
      </p:sp>
      <p:pic>
        <p:nvPicPr>
          <p:cNvPr id="10" name="9 Imagen" descr="gente.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286250" y="2214563"/>
            <a:ext cx="2263775" cy="149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 descr="nueva versión logo circulo"/>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239000" y="2143125"/>
            <a:ext cx="1976438" cy="201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12 Flecha derecha"/>
          <p:cNvSpPr/>
          <p:nvPr/>
        </p:nvSpPr>
        <p:spPr>
          <a:xfrm rot="5400000">
            <a:off x="5214938" y="4500563"/>
            <a:ext cx="571500" cy="285750"/>
          </a:xfrm>
          <a:prstGeom prst="rightArrow">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s-E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4" name="13 Flecha derecha"/>
          <p:cNvSpPr/>
          <p:nvPr/>
        </p:nvSpPr>
        <p:spPr>
          <a:xfrm rot="5400000">
            <a:off x="1643062" y="4286251"/>
            <a:ext cx="214313" cy="214312"/>
          </a:xfrm>
          <a:prstGeom prst="rightArrow">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s-E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8" name="17 Rectángulo redondeado"/>
          <p:cNvSpPr/>
          <p:nvPr/>
        </p:nvSpPr>
        <p:spPr>
          <a:xfrm>
            <a:off x="2214563" y="5786438"/>
            <a:ext cx="1785937" cy="428625"/>
          </a:xfrm>
          <a:prstGeom prst="roundRect">
            <a:avLst/>
          </a:prstGeom>
          <a:noFill/>
        </p:spPr>
        <p:style>
          <a:lnRef idx="2">
            <a:schemeClr val="accent1"/>
          </a:lnRef>
          <a:fillRef idx="1">
            <a:schemeClr val="lt1"/>
          </a:fillRef>
          <a:effectRef idx="0">
            <a:schemeClr val="accent1"/>
          </a:effectRef>
          <a:fontRef idx="minor">
            <a:schemeClr val="dk1"/>
          </a:fontRef>
        </p:style>
        <p:txBody>
          <a:bodyPr anchor="ctr"/>
          <a:lstStyle/>
          <a:p>
            <a:pPr algn="ctr">
              <a:defRPr/>
            </a:pPr>
            <a:r>
              <a:rPr lang="es-ES_tradnl" sz="1400" b="1" dirty="0"/>
              <a:t>Autoevaluacione</a:t>
            </a:r>
            <a:r>
              <a:rPr lang="es-ES_tradnl" sz="1400" dirty="0"/>
              <a:t>s</a:t>
            </a:r>
            <a:endParaRPr lang="es-ES" sz="1400" dirty="0"/>
          </a:p>
        </p:txBody>
      </p:sp>
      <p:sp>
        <p:nvSpPr>
          <p:cNvPr id="19" name="18 Rectángulo redondeado"/>
          <p:cNvSpPr/>
          <p:nvPr/>
        </p:nvSpPr>
        <p:spPr>
          <a:xfrm>
            <a:off x="71438" y="5000625"/>
            <a:ext cx="1571625" cy="500063"/>
          </a:xfrm>
          <a:prstGeom prst="roundRect">
            <a:avLst/>
          </a:prstGeom>
          <a:noFill/>
        </p:spPr>
        <p:style>
          <a:lnRef idx="2">
            <a:schemeClr val="accent1"/>
          </a:lnRef>
          <a:fillRef idx="1">
            <a:schemeClr val="lt1"/>
          </a:fillRef>
          <a:effectRef idx="0">
            <a:schemeClr val="accent1"/>
          </a:effectRef>
          <a:fontRef idx="minor">
            <a:schemeClr val="dk1"/>
          </a:fontRef>
        </p:style>
        <p:txBody>
          <a:bodyPr anchor="ctr"/>
          <a:lstStyle/>
          <a:p>
            <a:pPr algn="ctr">
              <a:defRPr/>
            </a:pPr>
            <a:r>
              <a:rPr lang="es-ES_tradnl" sz="1400" b="1" dirty="0">
                <a:solidFill>
                  <a:schemeClr val="tx1"/>
                </a:solidFill>
              </a:rPr>
              <a:t>Enseñanza de la Estructura</a:t>
            </a:r>
            <a:endParaRPr lang="es-ES" sz="1400" b="1" dirty="0">
              <a:solidFill>
                <a:schemeClr val="tx1"/>
              </a:solidFill>
            </a:endParaRPr>
          </a:p>
        </p:txBody>
      </p:sp>
      <p:sp>
        <p:nvSpPr>
          <p:cNvPr id="20" name="19 Rectángulo redondeado"/>
          <p:cNvSpPr/>
          <p:nvPr/>
        </p:nvSpPr>
        <p:spPr>
          <a:xfrm>
            <a:off x="2500313" y="5143500"/>
            <a:ext cx="1143000" cy="428625"/>
          </a:xfrm>
          <a:prstGeom prst="roundRect">
            <a:avLst/>
          </a:prstGeom>
          <a:noFill/>
        </p:spPr>
        <p:style>
          <a:lnRef idx="2">
            <a:schemeClr val="accent1"/>
          </a:lnRef>
          <a:fillRef idx="1">
            <a:schemeClr val="lt1"/>
          </a:fillRef>
          <a:effectRef idx="0">
            <a:schemeClr val="accent1"/>
          </a:effectRef>
          <a:fontRef idx="minor">
            <a:schemeClr val="dk1"/>
          </a:fontRef>
        </p:style>
        <p:txBody>
          <a:bodyPr anchor="ctr"/>
          <a:lstStyle/>
          <a:p>
            <a:pPr algn="ctr">
              <a:defRPr/>
            </a:pPr>
            <a:r>
              <a:rPr lang="es-ES_tradnl" sz="1400" b="1" dirty="0" err="1">
                <a:solidFill>
                  <a:schemeClr val="tx1"/>
                </a:solidFill>
              </a:rPr>
              <a:t>Claroline</a:t>
            </a:r>
            <a:endParaRPr lang="es-ES" sz="1400" b="1" dirty="0">
              <a:solidFill>
                <a:schemeClr val="tx1"/>
              </a:solidFill>
            </a:endParaRPr>
          </a:p>
        </p:txBody>
      </p:sp>
      <p:sp>
        <p:nvSpPr>
          <p:cNvPr id="21" name="20 Rectángulo redondeado"/>
          <p:cNvSpPr/>
          <p:nvPr/>
        </p:nvSpPr>
        <p:spPr>
          <a:xfrm>
            <a:off x="0" y="5929313"/>
            <a:ext cx="1500188" cy="428625"/>
          </a:xfrm>
          <a:prstGeom prst="roundRect">
            <a:avLst/>
          </a:prstGeom>
          <a:noFill/>
        </p:spPr>
        <p:style>
          <a:lnRef idx="2">
            <a:schemeClr val="accent1"/>
          </a:lnRef>
          <a:fillRef idx="1">
            <a:schemeClr val="lt1"/>
          </a:fillRef>
          <a:effectRef idx="0">
            <a:schemeClr val="accent1"/>
          </a:effectRef>
          <a:fontRef idx="minor">
            <a:schemeClr val="dk1"/>
          </a:fontRef>
        </p:style>
        <p:txBody>
          <a:bodyPr anchor="ctr"/>
          <a:lstStyle/>
          <a:p>
            <a:pPr algn="ctr">
              <a:defRPr/>
            </a:pPr>
            <a:r>
              <a:rPr lang="es-ES_tradnl" sz="1400" b="1" dirty="0"/>
              <a:t>Videos Explicativos</a:t>
            </a:r>
            <a:endParaRPr lang="es-ES" sz="1400" b="1" dirty="0"/>
          </a:p>
        </p:txBody>
      </p:sp>
      <p:sp>
        <p:nvSpPr>
          <p:cNvPr id="22" name="21 Rectángulo redondeado"/>
          <p:cNvSpPr/>
          <p:nvPr/>
        </p:nvSpPr>
        <p:spPr>
          <a:xfrm>
            <a:off x="1500188" y="6429375"/>
            <a:ext cx="1214437" cy="428625"/>
          </a:xfrm>
          <a:prstGeom prst="roundRect">
            <a:avLst/>
          </a:prstGeom>
          <a:noFill/>
        </p:spPr>
        <p:style>
          <a:lnRef idx="2">
            <a:schemeClr val="accent1"/>
          </a:lnRef>
          <a:fillRef idx="1">
            <a:schemeClr val="lt1"/>
          </a:fillRef>
          <a:effectRef idx="0">
            <a:schemeClr val="accent1"/>
          </a:effectRef>
          <a:fontRef idx="minor">
            <a:schemeClr val="dk1"/>
          </a:fontRef>
        </p:style>
        <p:txBody>
          <a:bodyPr anchor="ctr"/>
          <a:lstStyle/>
          <a:p>
            <a:pPr algn="ctr">
              <a:defRPr/>
            </a:pPr>
            <a:r>
              <a:rPr lang="es-ES_tradnl" sz="1400" b="1" dirty="0"/>
              <a:t>Practicas</a:t>
            </a:r>
            <a:endParaRPr lang="es-ES" sz="1400" b="1" dirty="0"/>
          </a:p>
        </p:txBody>
      </p:sp>
      <p:pic>
        <p:nvPicPr>
          <p:cNvPr id="24" name="23 Imagen" descr="lapiz1.gif"/>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4843463" y="4714875"/>
            <a:ext cx="1085850" cy="110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24 CuadroTexto"/>
          <p:cNvSpPr txBox="1"/>
          <p:nvPr/>
        </p:nvSpPr>
        <p:spPr>
          <a:xfrm>
            <a:off x="5572132" y="5286389"/>
            <a:ext cx="357190" cy="461665"/>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r">
              <a:defRPr/>
            </a:pPr>
            <a:r>
              <a:rPr lang="es-ES_tradnl"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rPr>
              <a:t>X</a:t>
            </a:r>
            <a:endParaRPr lang="es-ES"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endParaRPr>
          </a:p>
        </p:txBody>
      </p:sp>
      <p:sp>
        <p:nvSpPr>
          <p:cNvPr id="28" name="27 Flecha derecha"/>
          <p:cNvSpPr/>
          <p:nvPr/>
        </p:nvSpPr>
        <p:spPr>
          <a:xfrm>
            <a:off x="3286125" y="3143250"/>
            <a:ext cx="714375" cy="357188"/>
          </a:xfrm>
          <a:prstGeom prst="rightArrow">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s-E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2" name="31 Flecha derecha"/>
          <p:cNvSpPr/>
          <p:nvPr/>
        </p:nvSpPr>
        <p:spPr>
          <a:xfrm rot="7850122">
            <a:off x="3331369" y="4293394"/>
            <a:ext cx="881063" cy="365125"/>
          </a:xfrm>
          <a:prstGeom prst="rightArrow">
            <a:avLst>
              <a:gd name="adj1" fmla="val 53287"/>
              <a:gd name="adj2" fmla="val 50000"/>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s-E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pic>
        <p:nvPicPr>
          <p:cNvPr id="34" name="33 Imagen" descr="lapiz1.gif"/>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7215188" y="5114925"/>
            <a:ext cx="1227137" cy="124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35 Flecha derecha"/>
          <p:cNvSpPr/>
          <p:nvPr/>
        </p:nvSpPr>
        <p:spPr>
          <a:xfrm>
            <a:off x="4286248" y="5929330"/>
            <a:ext cx="2857520" cy="642942"/>
          </a:xfrm>
          <a:prstGeom prst="rightArrow">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r>
              <a:rPr lang="es-ES_tradnl" b="1" dirty="0">
                <a:ln w="18000">
                  <a:solidFill>
                    <a:schemeClr val="accent2">
                      <a:satMod val="140000"/>
                    </a:schemeClr>
                  </a:solidFill>
                  <a:prstDash val="solid"/>
                  <a:miter lim="800000"/>
                </a:ln>
                <a:noFill/>
                <a:effectLst>
                  <a:outerShdw blurRad="25500" dist="23000" dir="7020000" algn="tl">
                    <a:srgbClr val="000000">
                      <a:alpha val="50000"/>
                    </a:srgbClr>
                  </a:outerShdw>
                </a:effectLst>
              </a:rPr>
              <a:t>Mejor Rendimiento </a:t>
            </a:r>
            <a:endParaRPr lang="es-ES"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7" name="36 Flecha derecha"/>
          <p:cNvSpPr/>
          <p:nvPr/>
        </p:nvSpPr>
        <p:spPr>
          <a:xfrm>
            <a:off x="6858000" y="2928938"/>
            <a:ext cx="428625" cy="357187"/>
          </a:xfrm>
          <a:prstGeom prst="rightArrow">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s-E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pic>
        <p:nvPicPr>
          <p:cNvPr id="41" name="40 Imagen" descr="viñeta.gif"/>
          <p:cNvPicPr>
            <a:picLocks noChangeAspect="1"/>
          </p:cNvPicPr>
          <p:nvPr/>
        </p:nvPicPr>
        <p:blipFill>
          <a:blip r:embed="rId8" cstate="print">
            <a:duotone>
              <a:prstClr val="black"/>
              <a:schemeClr val="accent1">
                <a:tint val="45000"/>
                <a:satMod val="400000"/>
              </a:schemeClr>
            </a:duotone>
          </a:blip>
          <a:stretch>
            <a:fillRect/>
          </a:stretch>
        </p:blipFill>
        <p:spPr>
          <a:xfrm>
            <a:off x="8001024" y="5929330"/>
            <a:ext cx="357190" cy="338391"/>
          </a:xfrm>
          <a:prstGeom prst="rect">
            <a:avLst/>
          </a:prstGeom>
        </p:spPr>
      </p:pic>
    </p:spTree>
  </p:cSld>
  <p:clrMapOvr>
    <a:masterClrMapping/>
  </p:clrMapOvr>
  <p:transition>
    <p:pull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par>
                                <p:cTn id="10" presetID="29"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ppt_x</p:attrName>
                                        </p:attrNameLst>
                                      </p:cBhvr>
                                      <p:tavLst>
                                        <p:tav tm="0">
                                          <p:val>
                                            <p:strVal val="#ppt_x-.2"/>
                                          </p:val>
                                        </p:tav>
                                        <p:tav tm="100000">
                                          <p:val>
                                            <p:strVal val="#ppt_x"/>
                                          </p:val>
                                        </p:tav>
                                      </p:tavLst>
                                    </p:anim>
                                    <p:anim calcmode="lin" valueType="num">
                                      <p:cBhvr>
                                        <p:cTn id="13"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additive="base">
                                        <p:cTn id="33" dur="500" fill="hold"/>
                                        <p:tgtEl>
                                          <p:spTgt spid="11"/>
                                        </p:tgtEl>
                                        <p:attrNameLst>
                                          <p:attrName>ppt_x</p:attrName>
                                        </p:attrNameLst>
                                      </p:cBhvr>
                                      <p:tavLst>
                                        <p:tav tm="0">
                                          <p:val>
                                            <p:strVal val="#ppt_x"/>
                                          </p:val>
                                        </p:tav>
                                        <p:tav tm="100000">
                                          <p:val>
                                            <p:strVal val="#ppt_x"/>
                                          </p:val>
                                        </p:tav>
                                      </p:tavLst>
                                    </p:anim>
                                    <p:anim calcmode="lin" valueType="num">
                                      <p:cBhvr additive="base">
                                        <p:cTn id="34" dur="500" fill="hold"/>
                                        <p:tgtEl>
                                          <p:spTgt spid="11"/>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7"/>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35" presetClass="entr" presetSubtype="0" fill="hold"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2000"/>
                                        <p:tgtEl>
                                          <p:spTgt spid="12"/>
                                        </p:tgtEl>
                                      </p:cBhvr>
                                    </p:animEffect>
                                    <p:anim calcmode="lin" valueType="num">
                                      <p:cBhvr>
                                        <p:cTn id="48" dur="2000" fill="hold"/>
                                        <p:tgtEl>
                                          <p:spTgt spid="12"/>
                                        </p:tgtEl>
                                        <p:attrNameLst>
                                          <p:attrName>style.rotation</p:attrName>
                                        </p:attrNameLst>
                                      </p:cBhvr>
                                      <p:tavLst>
                                        <p:tav tm="0">
                                          <p:val>
                                            <p:fltVal val="720"/>
                                          </p:val>
                                        </p:tav>
                                        <p:tav tm="100000">
                                          <p:val>
                                            <p:fltVal val="0"/>
                                          </p:val>
                                        </p:tav>
                                      </p:tavLst>
                                    </p:anim>
                                    <p:anim calcmode="lin" valueType="num">
                                      <p:cBhvr>
                                        <p:cTn id="49" dur="2000" fill="hold"/>
                                        <p:tgtEl>
                                          <p:spTgt spid="12"/>
                                        </p:tgtEl>
                                        <p:attrNameLst>
                                          <p:attrName>ppt_h</p:attrName>
                                        </p:attrNameLst>
                                      </p:cBhvr>
                                      <p:tavLst>
                                        <p:tav tm="0">
                                          <p:val>
                                            <p:fltVal val="0"/>
                                          </p:val>
                                        </p:tav>
                                        <p:tav tm="100000">
                                          <p:val>
                                            <p:strVal val="#ppt_h"/>
                                          </p:val>
                                        </p:tav>
                                      </p:tavLst>
                                    </p:anim>
                                    <p:anim calcmode="lin" valueType="num">
                                      <p:cBhvr>
                                        <p:cTn id="50" dur="2000" fill="hold"/>
                                        <p:tgtEl>
                                          <p:spTgt spid="12"/>
                                        </p:tgtEl>
                                        <p:attrNameLst>
                                          <p:attrName>ppt_w</p:attrName>
                                        </p:attrNameLst>
                                      </p:cBhvr>
                                      <p:tavLst>
                                        <p:tav tm="0">
                                          <p:val>
                                            <p:fltVal val="0"/>
                                          </p:val>
                                        </p:tav>
                                        <p:tav tm="100000">
                                          <p:val>
                                            <p:strVal val="#ppt_w"/>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4"/>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5"/>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4"/>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anim calcmode="lin" valueType="num">
                                      <p:cBhvr additive="base">
                                        <p:cTn id="67" dur="500" fill="hold"/>
                                        <p:tgtEl>
                                          <p:spTgt spid="20"/>
                                        </p:tgtEl>
                                        <p:attrNameLst>
                                          <p:attrName>ppt_x</p:attrName>
                                        </p:attrNameLst>
                                      </p:cBhvr>
                                      <p:tavLst>
                                        <p:tav tm="0">
                                          <p:val>
                                            <p:strVal val="#ppt_x"/>
                                          </p:val>
                                        </p:tav>
                                        <p:tav tm="100000">
                                          <p:val>
                                            <p:strVal val="#ppt_x"/>
                                          </p:val>
                                        </p:tav>
                                      </p:tavLst>
                                    </p:anim>
                                    <p:anim calcmode="lin" valueType="num">
                                      <p:cBhvr additive="base">
                                        <p:cTn id="68" dur="500" fill="hold"/>
                                        <p:tgtEl>
                                          <p:spTgt spid="20"/>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8"/>
                                        </p:tgtEl>
                                        <p:attrNameLst>
                                          <p:attrName>style.visibility</p:attrName>
                                        </p:attrNameLst>
                                      </p:cBhvr>
                                      <p:to>
                                        <p:strVal val="visible"/>
                                      </p:to>
                                    </p:set>
                                    <p:anim calcmode="lin" valueType="num">
                                      <p:cBhvr additive="base">
                                        <p:cTn id="71" dur="500" fill="hold"/>
                                        <p:tgtEl>
                                          <p:spTgt spid="18"/>
                                        </p:tgtEl>
                                        <p:attrNameLst>
                                          <p:attrName>ppt_x</p:attrName>
                                        </p:attrNameLst>
                                      </p:cBhvr>
                                      <p:tavLst>
                                        <p:tav tm="0">
                                          <p:val>
                                            <p:strVal val="#ppt_x"/>
                                          </p:val>
                                        </p:tav>
                                        <p:tav tm="100000">
                                          <p:val>
                                            <p:strVal val="#ppt_x"/>
                                          </p:val>
                                        </p:tav>
                                      </p:tavLst>
                                    </p:anim>
                                    <p:anim calcmode="lin" valueType="num">
                                      <p:cBhvr additive="base">
                                        <p:cTn id="72" dur="500" fill="hold"/>
                                        <p:tgtEl>
                                          <p:spTgt spid="18"/>
                                        </p:tgtEl>
                                        <p:attrNameLst>
                                          <p:attrName>ppt_y</p:attrName>
                                        </p:attrNameLst>
                                      </p:cBhvr>
                                      <p:tavLst>
                                        <p:tav tm="0">
                                          <p:val>
                                            <p:strVal val="1+#ppt_h/2"/>
                                          </p:val>
                                        </p:tav>
                                        <p:tav tm="100000">
                                          <p:val>
                                            <p:strVal val="#ppt_y"/>
                                          </p:val>
                                        </p:tav>
                                      </p:tavLst>
                                    </p:anim>
                                  </p:childTnLst>
                                </p:cTn>
                              </p:par>
                              <p:par>
                                <p:cTn id="73" presetID="2" presetClass="entr" presetSubtype="4" fill="hold" nodeType="withEffect">
                                  <p:stCondLst>
                                    <p:cond delay="0"/>
                                  </p:stCondLst>
                                  <p:childTnLst>
                                    <p:set>
                                      <p:cBhvr>
                                        <p:cTn id="74" dur="1" fill="hold">
                                          <p:stCondLst>
                                            <p:cond delay="0"/>
                                          </p:stCondLst>
                                        </p:cTn>
                                        <p:tgtEl>
                                          <p:spTgt spid="31"/>
                                        </p:tgtEl>
                                        <p:attrNameLst>
                                          <p:attrName>style.visibility</p:attrName>
                                        </p:attrNameLst>
                                      </p:cBhvr>
                                      <p:to>
                                        <p:strVal val="visible"/>
                                      </p:to>
                                    </p:set>
                                    <p:anim calcmode="lin" valueType="num">
                                      <p:cBhvr additive="base">
                                        <p:cTn id="75" dur="500" fill="hold"/>
                                        <p:tgtEl>
                                          <p:spTgt spid="31"/>
                                        </p:tgtEl>
                                        <p:attrNameLst>
                                          <p:attrName>ppt_x</p:attrName>
                                        </p:attrNameLst>
                                      </p:cBhvr>
                                      <p:tavLst>
                                        <p:tav tm="0">
                                          <p:val>
                                            <p:strVal val="#ppt_x"/>
                                          </p:val>
                                        </p:tav>
                                        <p:tav tm="100000">
                                          <p:val>
                                            <p:strVal val="#ppt_x"/>
                                          </p:val>
                                        </p:tav>
                                      </p:tavLst>
                                    </p:anim>
                                    <p:anim calcmode="lin" valueType="num">
                                      <p:cBhvr additive="base">
                                        <p:cTn id="76" dur="500" fill="hold"/>
                                        <p:tgtEl>
                                          <p:spTgt spid="31"/>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22"/>
                                        </p:tgtEl>
                                        <p:attrNameLst>
                                          <p:attrName>style.visibility</p:attrName>
                                        </p:attrNameLst>
                                      </p:cBhvr>
                                      <p:to>
                                        <p:strVal val="visible"/>
                                      </p:to>
                                    </p:set>
                                    <p:anim calcmode="lin" valueType="num">
                                      <p:cBhvr additive="base">
                                        <p:cTn id="79" dur="500" fill="hold"/>
                                        <p:tgtEl>
                                          <p:spTgt spid="22"/>
                                        </p:tgtEl>
                                        <p:attrNameLst>
                                          <p:attrName>ppt_x</p:attrName>
                                        </p:attrNameLst>
                                      </p:cBhvr>
                                      <p:tavLst>
                                        <p:tav tm="0">
                                          <p:val>
                                            <p:strVal val="#ppt_x"/>
                                          </p:val>
                                        </p:tav>
                                        <p:tav tm="100000">
                                          <p:val>
                                            <p:strVal val="#ppt_x"/>
                                          </p:val>
                                        </p:tav>
                                      </p:tavLst>
                                    </p:anim>
                                    <p:anim calcmode="lin" valueType="num">
                                      <p:cBhvr additive="base">
                                        <p:cTn id="80" dur="500" fill="hold"/>
                                        <p:tgtEl>
                                          <p:spTgt spid="22"/>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21"/>
                                        </p:tgtEl>
                                        <p:attrNameLst>
                                          <p:attrName>style.visibility</p:attrName>
                                        </p:attrNameLst>
                                      </p:cBhvr>
                                      <p:to>
                                        <p:strVal val="visible"/>
                                      </p:to>
                                    </p:set>
                                    <p:anim calcmode="lin" valueType="num">
                                      <p:cBhvr additive="base">
                                        <p:cTn id="83" dur="500" fill="hold"/>
                                        <p:tgtEl>
                                          <p:spTgt spid="21"/>
                                        </p:tgtEl>
                                        <p:attrNameLst>
                                          <p:attrName>ppt_x</p:attrName>
                                        </p:attrNameLst>
                                      </p:cBhvr>
                                      <p:tavLst>
                                        <p:tav tm="0">
                                          <p:val>
                                            <p:strVal val="#ppt_x"/>
                                          </p:val>
                                        </p:tav>
                                        <p:tav tm="100000">
                                          <p:val>
                                            <p:strVal val="#ppt_x"/>
                                          </p:val>
                                        </p:tav>
                                      </p:tavLst>
                                    </p:anim>
                                    <p:anim calcmode="lin" valueType="num">
                                      <p:cBhvr additive="base">
                                        <p:cTn id="84" dur="500" fill="hold"/>
                                        <p:tgtEl>
                                          <p:spTgt spid="21"/>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19"/>
                                        </p:tgtEl>
                                        <p:attrNameLst>
                                          <p:attrName>style.visibility</p:attrName>
                                        </p:attrNameLst>
                                      </p:cBhvr>
                                      <p:to>
                                        <p:strVal val="visible"/>
                                      </p:to>
                                    </p:set>
                                    <p:anim calcmode="lin" valueType="num">
                                      <p:cBhvr additive="base">
                                        <p:cTn id="87" dur="500" fill="hold"/>
                                        <p:tgtEl>
                                          <p:spTgt spid="19"/>
                                        </p:tgtEl>
                                        <p:attrNameLst>
                                          <p:attrName>ppt_x</p:attrName>
                                        </p:attrNameLst>
                                      </p:cBhvr>
                                      <p:tavLst>
                                        <p:tav tm="0">
                                          <p:val>
                                            <p:strVal val="#ppt_x"/>
                                          </p:val>
                                        </p:tav>
                                        <p:tav tm="100000">
                                          <p:val>
                                            <p:strVal val="#ppt_x"/>
                                          </p:val>
                                        </p:tav>
                                      </p:tavLst>
                                    </p:anim>
                                    <p:anim calcmode="lin" valueType="num">
                                      <p:cBhvr additive="base">
                                        <p:cTn id="8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89" fill="hold" nodeType="clickPar">
                      <p:stCondLst>
                        <p:cond delay="indefinite"/>
                      </p:stCondLst>
                      <p:childTnLst>
                        <p:par>
                          <p:cTn id="90" fill="hold" nodeType="withGroup">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32"/>
                                        </p:tgtEl>
                                        <p:attrNameLst>
                                          <p:attrName>style.visibility</p:attrName>
                                        </p:attrNameLst>
                                      </p:cBhvr>
                                      <p:to>
                                        <p:strVal val="visible"/>
                                      </p:to>
                                    </p:set>
                                  </p:childTnLst>
                                </p:cTn>
                              </p:par>
                            </p:childTnLst>
                          </p:cTn>
                        </p:par>
                      </p:childTnLst>
                    </p:cTn>
                  </p:par>
                  <p:par>
                    <p:cTn id="93" fill="hold" nodeType="clickPar">
                      <p:stCondLst>
                        <p:cond delay="indefinite"/>
                      </p:stCondLst>
                      <p:childTnLst>
                        <p:par>
                          <p:cTn id="94" fill="hold" nodeType="withGroup">
                            <p:stCondLst>
                              <p:cond delay="0"/>
                            </p:stCondLst>
                            <p:childTnLst>
                              <p:par>
                                <p:cTn id="95" presetID="1" presetClass="entr" presetSubtype="0" fill="hold" nodeType="clickEffect">
                                  <p:stCondLst>
                                    <p:cond delay="0"/>
                                  </p:stCondLst>
                                  <p:childTnLst>
                                    <p:set>
                                      <p:cBhvr>
                                        <p:cTn id="96" dur="1" fill="hold">
                                          <p:stCondLst>
                                            <p:cond delay="0"/>
                                          </p:stCondLst>
                                        </p:cTn>
                                        <p:tgtEl>
                                          <p:spTgt spid="36"/>
                                        </p:tgtEl>
                                        <p:attrNameLst>
                                          <p:attrName>style.visibility</p:attrName>
                                        </p:attrNameLst>
                                      </p:cBhvr>
                                      <p:to>
                                        <p:strVal val="visible"/>
                                      </p:to>
                                    </p:set>
                                  </p:childTnLst>
                                </p:cTn>
                              </p:par>
                            </p:childTnLst>
                          </p:cTn>
                        </p:par>
                      </p:childTnLst>
                    </p:cTn>
                  </p:par>
                  <p:par>
                    <p:cTn id="97" fill="hold" nodeType="clickPar">
                      <p:stCondLst>
                        <p:cond delay="indefinite"/>
                      </p:stCondLst>
                      <p:childTnLst>
                        <p:par>
                          <p:cTn id="98" fill="hold" nodeType="withGroup">
                            <p:stCondLst>
                              <p:cond delay="0"/>
                            </p:stCondLst>
                            <p:childTnLst>
                              <p:par>
                                <p:cTn id="99" presetID="2" presetClass="entr" presetSubtype="4" fill="hold" nodeType="clickEffect">
                                  <p:stCondLst>
                                    <p:cond delay="0"/>
                                  </p:stCondLst>
                                  <p:childTnLst>
                                    <p:set>
                                      <p:cBhvr>
                                        <p:cTn id="100" dur="1" fill="hold">
                                          <p:stCondLst>
                                            <p:cond delay="0"/>
                                          </p:stCondLst>
                                        </p:cTn>
                                        <p:tgtEl>
                                          <p:spTgt spid="34"/>
                                        </p:tgtEl>
                                        <p:attrNameLst>
                                          <p:attrName>style.visibility</p:attrName>
                                        </p:attrNameLst>
                                      </p:cBhvr>
                                      <p:to>
                                        <p:strVal val="visible"/>
                                      </p:to>
                                    </p:set>
                                    <p:anim calcmode="lin" valueType="num">
                                      <p:cBhvr additive="base">
                                        <p:cTn id="101" dur="500" fill="hold"/>
                                        <p:tgtEl>
                                          <p:spTgt spid="34"/>
                                        </p:tgtEl>
                                        <p:attrNameLst>
                                          <p:attrName>ppt_x</p:attrName>
                                        </p:attrNameLst>
                                      </p:cBhvr>
                                      <p:tavLst>
                                        <p:tav tm="0">
                                          <p:val>
                                            <p:strVal val="#ppt_x"/>
                                          </p:val>
                                        </p:tav>
                                        <p:tav tm="100000">
                                          <p:val>
                                            <p:strVal val="#ppt_x"/>
                                          </p:val>
                                        </p:tav>
                                      </p:tavLst>
                                    </p:anim>
                                    <p:anim calcmode="lin" valueType="num">
                                      <p:cBhvr additive="base">
                                        <p:cTn id="102" dur="500" fill="hold"/>
                                        <p:tgtEl>
                                          <p:spTgt spid="34"/>
                                        </p:tgtEl>
                                        <p:attrNameLst>
                                          <p:attrName>ppt_y</p:attrName>
                                        </p:attrNameLst>
                                      </p:cBhvr>
                                      <p:tavLst>
                                        <p:tav tm="0">
                                          <p:val>
                                            <p:strVal val="1+#ppt_h/2"/>
                                          </p:val>
                                        </p:tav>
                                        <p:tav tm="100000">
                                          <p:val>
                                            <p:strVal val="#ppt_y"/>
                                          </p:val>
                                        </p:tav>
                                      </p:tavLst>
                                    </p:anim>
                                  </p:childTnLst>
                                </p:cTn>
                              </p:par>
                              <p:par>
                                <p:cTn id="103" presetID="2" presetClass="entr" presetSubtype="4" fill="hold" nodeType="withEffect">
                                  <p:stCondLst>
                                    <p:cond delay="0"/>
                                  </p:stCondLst>
                                  <p:childTnLst>
                                    <p:set>
                                      <p:cBhvr>
                                        <p:cTn id="104" dur="1" fill="hold">
                                          <p:stCondLst>
                                            <p:cond delay="0"/>
                                          </p:stCondLst>
                                        </p:cTn>
                                        <p:tgtEl>
                                          <p:spTgt spid="41"/>
                                        </p:tgtEl>
                                        <p:attrNameLst>
                                          <p:attrName>style.visibility</p:attrName>
                                        </p:attrNameLst>
                                      </p:cBhvr>
                                      <p:to>
                                        <p:strVal val="visible"/>
                                      </p:to>
                                    </p:set>
                                    <p:anim calcmode="lin" valueType="num">
                                      <p:cBhvr additive="base">
                                        <p:cTn id="105" dur="500" fill="hold"/>
                                        <p:tgtEl>
                                          <p:spTgt spid="41"/>
                                        </p:tgtEl>
                                        <p:attrNameLst>
                                          <p:attrName>ppt_x</p:attrName>
                                        </p:attrNameLst>
                                      </p:cBhvr>
                                      <p:tavLst>
                                        <p:tav tm="0">
                                          <p:val>
                                            <p:strVal val="#ppt_x"/>
                                          </p:val>
                                        </p:tav>
                                        <p:tav tm="100000">
                                          <p:val>
                                            <p:strVal val="#ppt_x"/>
                                          </p:val>
                                        </p:tav>
                                      </p:tavLst>
                                    </p:anim>
                                    <p:anim calcmode="lin" valueType="num">
                                      <p:cBhvr additive="base">
                                        <p:cTn id="106"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13" grpId="0" animBg="1"/>
      <p:bldP spid="14" grpId="0" animBg="1"/>
      <p:bldP spid="18" grpId="0" animBg="1"/>
      <p:bldP spid="19" grpId="0" animBg="1"/>
      <p:bldP spid="20" grpId="0" animBg="1"/>
      <p:bldP spid="21" grpId="0" animBg="1"/>
      <p:bldP spid="22" grpId="0" animBg="1"/>
      <p:bldP spid="28" grpId="0" animBg="1"/>
      <p:bldP spid="32" grpId="0" animBg="1"/>
      <p:bldP spid="3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redondeado"/>
          <p:cNvSpPr/>
          <p:nvPr/>
        </p:nvSpPr>
        <p:spPr>
          <a:xfrm>
            <a:off x="1285875" y="2000250"/>
            <a:ext cx="6858000" cy="264318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sz="1600" dirty="0">
              <a:solidFill>
                <a:schemeClr val="bg1"/>
              </a:solidFill>
            </a:endParaRPr>
          </a:p>
          <a:p>
            <a:pPr algn="ctr">
              <a:defRPr/>
            </a:pPr>
            <a:endParaRPr lang="es-ES_tradnl" sz="1600" dirty="0">
              <a:solidFill>
                <a:schemeClr val="bg1"/>
              </a:solidFill>
            </a:endParaRPr>
          </a:p>
          <a:p>
            <a:pPr algn="ctr">
              <a:defRPr/>
            </a:pPr>
            <a:endParaRPr lang="es-ES_tradnl" sz="1600" dirty="0">
              <a:solidFill>
                <a:schemeClr val="bg1"/>
              </a:solidFill>
            </a:endParaRPr>
          </a:p>
          <a:p>
            <a:pPr algn="ctr">
              <a:defRPr/>
            </a:pPr>
            <a:endParaRPr lang="es-ES_tradnl" sz="1600" dirty="0">
              <a:solidFill>
                <a:schemeClr val="bg1"/>
              </a:solidFill>
            </a:endParaRPr>
          </a:p>
          <a:p>
            <a:pPr algn="ctr">
              <a:defRPr/>
            </a:pPr>
            <a:endParaRPr lang="es-ES_tradnl" dirty="0">
              <a:solidFill>
                <a:schemeClr val="bg1"/>
              </a:solidFill>
            </a:endParaRPr>
          </a:p>
          <a:p>
            <a:pPr algn="ctr">
              <a:defRPr/>
            </a:pPr>
            <a:endParaRPr lang="es-ES_tradnl" dirty="0">
              <a:solidFill>
                <a:schemeClr val="bg1"/>
              </a:solidFill>
            </a:endParaRPr>
          </a:p>
          <a:p>
            <a:pPr algn="ctr">
              <a:defRPr/>
            </a:pPr>
            <a:endParaRPr lang="es-ES_tradnl" dirty="0">
              <a:solidFill>
                <a:schemeClr val="bg1"/>
              </a:solidFill>
            </a:endParaRPr>
          </a:p>
        </p:txBody>
      </p:sp>
      <p:sp>
        <p:nvSpPr>
          <p:cNvPr id="9218" name="2 Subtítulo"/>
          <p:cNvSpPr>
            <a:spLocks noGrp="1"/>
          </p:cNvSpPr>
          <p:nvPr>
            <p:ph type="subTitle" idx="1"/>
          </p:nvPr>
        </p:nvSpPr>
        <p:spPr>
          <a:xfrm>
            <a:off x="1285875" y="2500313"/>
            <a:ext cx="6715125" cy="1857375"/>
          </a:xfrm>
        </p:spPr>
        <p:txBody>
          <a:bodyPr/>
          <a:lstStyle/>
          <a:p>
            <a:pPr marR="0" algn="ctr" eaLnBrk="1" hangingPunct="1"/>
            <a:r>
              <a:rPr lang="es-ES" altLang="es-VE" b="1" smtClean="0"/>
              <a:t>      </a:t>
            </a:r>
            <a:r>
              <a:rPr lang="es-ES" altLang="es-VE" b="1" smtClean="0">
                <a:solidFill>
                  <a:schemeClr val="tx1"/>
                </a:solidFill>
              </a:rPr>
              <a:t>Desarrollar  un Software Educativo para la Enseñanza de Estructuras de Control de Programación Estructurada. </a:t>
            </a:r>
          </a:p>
        </p:txBody>
      </p:sp>
      <p:pic>
        <p:nvPicPr>
          <p:cNvPr id="5" name="4 Imagen" descr="cerebro.gif"/>
          <p:cNvPicPr>
            <a:picLocks noChangeAspect="1"/>
          </p:cNvPicPr>
          <p:nvPr/>
        </p:nvPicPr>
        <p:blipFill>
          <a:blip r:embed="rId2" cstate="print">
            <a:duotone>
              <a:prstClr val="black"/>
              <a:schemeClr val="accent1">
                <a:tint val="45000"/>
                <a:satMod val="400000"/>
              </a:schemeClr>
            </a:duotone>
          </a:blip>
          <a:stretch>
            <a:fillRect/>
          </a:stretch>
        </p:blipFill>
        <p:spPr>
          <a:xfrm>
            <a:off x="8349156" y="0"/>
            <a:ext cx="794843" cy="1071546"/>
          </a:xfrm>
          <a:prstGeom prst="rect">
            <a:avLst/>
          </a:prstGeom>
        </p:spPr>
      </p:pic>
      <p:sp>
        <p:nvSpPr>
          <p:cNvPr id="7" name="6 CuadroTexto"/>
          <p:cNvSpPr txBox="1"/>
          <p:nvPr/>
        </p:nvSpPr>
        <p:spPr>
          <a:xfrm>
            <a:off x="214282" y="357166"/>
            <a:ext cx="8286808" cy="923330"/>
          </a:xfrm>
          <a:prstGeom prst="rect">
            <a:avLst/>
          </a:prstGeom>
          <a:noFill/>
        </p:spPr>
        <p:txBody>
          <a:bodyPr>
            <a:spAutoFit/>
          </a:bodyPr>
          <a:lstStyle/>
          <a:p>
            <a:pPr algn="ctr">
              <a:defRPr/>
            </a:pPr>
            <a:r>
              <a:rPr lang="es-ES_tradnl" sz="5400" dirty="0">
                <a:ln w="10160">
                  <a:solidFill>
                    <a:schemeClr val="accent1"/>
                  </a:solidFill>
                  <a:prstDash val="solid"/>
                </a:ln>
                <a:solidFill>
                  <a:srgbClr val="FFFFFF"/>
                </a:solidFill>
                <a:effectLst>
                  <a:outerShdw blurRad="38100" dist="32000" dir="5400000" algn="tl">
                    <a:srgbClr val="000000">
                      <a:alpha val="30000"/>
                    </a:srgbClr>
                  </a:outerShdw>
                  <a:reflection blurRad="6350" stA="60000" endA="900" endPos="58000" dir="5400000" sy="-100000" algn="bl" rotWithShape="0"/>
                </a:effectLst>
                <a:latin typeface="Arial" charset="0"/>
              </a:rPr>
              <a:t>Objetivo General</a:t>
            </a:r>
            <a:endParaRPr lang="es-ES" sz="5400" dirty="0">
              <a:ln w="10160">
                <a:solidFill>
                  <a:schemeClr val="accent1"/>
                </a:solidFill>
                <a:prstDash val="solid"/>
              </a:ln>
              <a:solidFill>
                <a:srgbClr val="FFFFFF"/>
              </a:solidFill>
              <a:effectLst>
                <a:outerShdw blurRad="38100" dist="32000" dir="5400000" algn="tl">
                  <a:srgbClr val="000000">
                    <a:alpha val="30000"/>
                  </a:srgbClr>
                </a:outerShdw>
                <a:reflection blurRad="6350" stA="60000" endA="900" endPos="58000" dir="5400000" sy="-100000" algn="bl" rotWithShape="0"/>
              </a:effectLst>
              <a:latin typeface="Arial" charset="0"/>
            </a:endParaRPr>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ppt_x</p:attrName>
                                        </p:attrNameLst>
                                      </p:cBhvr>
                                      <p:tavLst>
                                        <p:tav tm="0">
                                          <p:val>
                                            <p:strVal val="#ppt_x-.2"/>
                                          </p:val>
                                        </p:tav>
                                        <p:tav tm="100000">
                                          <p:val>
                                            <p:strVal val="#ppt_x"/>
                                          </p:val>
                                        </p:tav>
                                      </p:tavLst>
                                    </p:anim>
                                    <p:anim calcmode="lin" valueType="num">
                                      <p:cBhvr>
                                        <p:cTn id="8"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9" dur="1000"/>
                                        <p:tgtEl>
                                          <p:spTgt spid="7"/>
                                        </p:tgtEl>
                                      </p:cBhvr>
                                    </p:animEffect>
                                  </p:childTnLst>
                                </p:cTn>
                              </p:par>
                              <p:par>
                                <p:cTn id="10" presetID="29"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ppt_x</p:attrName>
                                        </p:attrNameLst>
                                      </p:cBhvr>
                                      <p:tavLst>
                                        <p:tav tm="0">
                                          <p:val>
                                            <p:strVal val="#ppt_x-.2"/>
                                          </p:val>
                                        </p:tav>
                                        <p:tav tm="100000">
                                          <p:val>
                                            <p:strVal val="#ppt_x"/>
                                          </p:val>
                                        </p:tav>
                                      </p:tavLst>
                                    </p:anim>
                                    <p:anim calcmode="lin" valueType="num">
                                      <p:cBhvr>
                                        <p:cTn id="13"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14" dur="1000"/>
                                        <p:tgtEl>
                                          <p:spTgt spid="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9218">
                                            <p:txEl>
                                              <p:pRg st="0" end="0"/>
                                            </p:txEl>
                                          </p:spTgt>
                                        </p:tgtEl>
                                        <p:attrNameLst>
                                          <p:attrName>style.visibility</p:attrName>
                                        </p:attrNameLst>
                                      </p:cBhvr>
                                      <p:to>
                                        <p:strVal val="visible"/>
                                      </p:to>
                                    </p:set>
                                    <p:anim calcmode="lin" valueType="num">
                                      <p:cBhvr additive="base">
                                        <p:cTn id="23" dur="500" fill="hold"/>
                                        <p:tgtEl>
                                          <p:spTgt spid="9218">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2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921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25 Rectángulo redondeado"/>
          <p:cNvSpPr/>
          <p:nvPr/>
        </p:nvSpPr>
        <p:spPr>
          <a:xfrm>
            <a:off x="714375" y="5929313"/>
            <a:ext cx="7929563" cy="785812"/>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sz="1600" dirty="0">
              <a:solidFill>
                <a:schemeClr val="bg1"/>
              </a:solidFill>
            </a:endParaRPr>
          </a:p>
          <a:p>
            <a:pPr algn="ctr">
              <a:defRPr/>
            </a:pPr>
            <a:endParaRPr lang="es-ES_tradnl" sz="1600" dirty="0">
              <a:solidFill>
                <a:schemeClr val="bg1"/>
              </a:solidFill>
            </a:endParaRPr>
          </a:p>
          <a:p>
            <a:pPr algn="ctr">
              <a:defRPr/>
            </a:pPr>
            <a:endParaRPr lang="es-ES_tradnl" sz="1600" dirty="0">
              <a:solidFill>
                <a:schemeClr val="bg1"/>
              </a:solidFill>
            </a:endParaRPr>
          </a:p>
          <a:p>
            <a:pPr algn="ctr">
              <a:defRPr/>
            </a:pPr>
            <a:endParaRPr lang="es-ES_tradnl" sz="1600" dirty="0">
              <a:solidFill>
                <a:schemeClr val="bg1"/>
              </a:solidFill>
            </a:endParaRPr>
          </a:p>
          <a:p>
            <a:pPr algn="ctr">
              <a:defRPr/>
            </a:pPr>
            <a:endParaRPr lang="es-ES_tradnl" dirty="0">
              <a:solidFill>
                <a:schemeClr val="bg1"/>
              </a:solidFill>
            </a:endParaRPr>
          </a:p>
          <a:p>
            <a:pPr algn="ctr">
              <a:defRPr/>
            </a:pPr>
            <a:endParaRPr lang="es-ES_tradnl" dirty="0">
              <a:solidFill>
                <a:schemeClr val="bg1"/>
              </a:solidFill>
            </a:endParaRPr>
          </a:p>
          <a:p>
            <a:pPr algn="ctr">
              <a:defRPr/>
            </a:pPr>
            <a:endParaRPr lang="es-ES_tradnl" dirty="0">
              <a:solidFill>
                <a:schemeClr val="bg1"/>
              </a:solidFill>
            </a:endParaRPr>
          </a:p>
        </p:txBody>
      </p:sp>
      <p:sp>
        <p:nvSpPr>
          <p:cNvPr id="25" name="24 Rectángulo redondeado"/>
          <p:cNvSpPr/>
          <p:nvPr/>
        </p:nvSpPr>
        <p:spPr>
          <a:xfrm>
            <a:off x="642938" y="4929188"/>
            <a:ext cx="7929562" cy="785812"/>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sz="1600" dirty="0">
              <a:solidFill>
                <a:schemeClr val="bg1"/>
              </a:solidFill>
            </a:endParaRPr>
          </a:p>
          <a:p>
            <a:pPr algn="ctr">
              <a:defRPr/>
            </a:pPr>
            <a:endParaRPr lang="es-ES_tradnl" sz="1600" dirty="0">
              <a:solidFill>
                <a:schemeClr val="bg1"/>
              </a:solidFill>
            </a:endParaRPr>
          </a:p>
          <a:p>
            <a:pPr algn="ctr">
              <a:defRPr/>
            </a:pPr>
            <a:endParaRPr lang="es-ES_tradnl" sz="1600" dirty="0">
              <a:solidFill>
                <a:schemeClr val="bg1"/>
              </a:solidFill>
            </a:endParaRPr>
          </a:p>
          <a:p>
            <a:pPr algn="ctr">
              <a:defRPr/>
            </a:pPr>
            <a:endParaRPr lang="es-ES_tradnl" sz="1600" dirty="0">
              <a:solidFill>
                <a:schemeClr val="bg1"/>
              </a:solidFill>
            </a:endParaRPr>
          </a:p>
          <a:p>
            <a:pPr algn="ctr">
              <a:defRPr/>
            </a:pPr>
            <a:endParaRPr lang="es-ES_tradnl" dirty="0">
              <a:solidFill>
                <a:schemeClr val="bg1"/>
              </a:solidFill>
            </a:endParaRPr>
          </a:p>
          <a:p>
            <a:pPr algn="ctr">
              <a:defRPr/>
            </a:pPr>
            <a:endParaRPr lang="es-ES_tradnl" dirty="0">
              <a:solidFill>
                <a:schemeClr val="bg1"/>
              </a:solidFill>
            </a:endParaRPr>
          </a:p>
          <a:p>
            <a:pPr algn="ctr">
              <a:defRPr/>
            </a:pPr>
            <a:endParaRPr lang="es-ES_tradnl" dirty="0">
              <a:solidFill>
                <a:schemeClr val="bg1"/>
              </a:solidFill>
            </a:endParaRPr>
          </a:p>
        </p:txBody>
      </p:sp>
      <p:sp>
        <p:nvSpPr>
          <p:cNvPr id="24" name="23 Rectángulo redondeado"/>
          <p:cNvSpPr/>
          <p:nvPr/>
        </p:nvSpPr>
        <p:spPr>
          <a:xfrm>
            <a:off x="642938" y="4000500"/>
            <a:ext cx="7929562" cy="714375"/>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sz="1600" dirty="0">
              <a:solidFill>
                <a:schemeClr val="bg1"/>
              </a:solidFill>
            </a:endParaRPr>
          </a:p>
          <a:p>
            <a:pPr algn="ctr">
              <a:defRPr/>
            </a:pPr>
            <a:endParaRPr lang="es-ES_tradnl" sz="1600" dirty="0">
              <a:solidFill>
                <a:schemeClr val="bg1"/>
              </a:solidFill>
            </a:endParaRPr>
          </a:p>
          <a:p>
            <a:pPr algn="ctr">
              <a:defRPr/>
            </a:pPr>
            <a:endParaRPr lang="es-ES_tradnl" sz="1600" dirty="0">
              <a:solidFill>
                <a:schemeClr val="bg1"/>
              </a:solidFill>
            </a:endParaRPr>
          </a:p>
          <a:p>
            <a:pPr algn="ctr">
              <a:defRPr/>
            </a:pPr>
            <a:endParaRPr lang="es-ES_tradnl" sz="1600" dirty="0">
              <a:solidFill>
                <a:schemeClr val="bg1"/>
              </a:solidFill>
            </a:endParaRPr>
          </a:p>
          <a:p>
            <a:pPr algn="ctr">
              <a:defRPr/>
            </a:pPr>
            <a:endParaRPr lang="es-ES_tradnl" dirty="0">
              <a:solidFill>
                <a:schemeClr val="bg1"/>
              </a:solidFill>
            </a:endParaRPr>
          </a:p>
          <a:p>
            <a:pPr algn="ctr">
              <a:defRPr/>
            </a:pPr>
            <a:endParaRPr lang="es-ES_tradnl" dirty="0">
              <a:solidFill>
                <a:schemeClr val="bg1"/>
              </a:solidFill>
            </a:endParaRPr>
          </a:p>
          <a:p>
            <a:pPr algn="ctr">
              <a:defRPr/>
            </a:pPr>
            <a:endParaRPr lang="es-ES_tradnl" dirty="0">
              <a:solidFill>
                <a:schemeClr val="bg1"/>
              </a:solidFill>
            </a:endParaRPr>
          </a:p>
        </p:txBody>
      </p:sp>
      <p:sp>
        <p:nvSpPr>
          <p:cNvPr id="23" name="22 Rectángulo redondeado"/>
          <p:cNvSpPr/>
          <p:nvPr/>
        </p:nvSpPr>
        <p:spPr>
          <a:xfrm>
            <a:off x="642938" y="3000375"/>
            <a:ext cx="7929562" cy="785813"/>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sz="1600" dirty="0">
              <a:solidFill>
                <a:schemeClr val="bg1"/>
              </a:solidFill>
            </a:endParaRPr>
          </a:p>
          <a:p>
            <a:pPr algn="ctr">
              <a:defRPr/>
            </a:pPr>
            <a:endParaRPr lang="es-ES_tradnl" sz="1600" dirty="0">
              <a:solidFill>
                <a:schemeClr val="bg1"/>
              </a:solidFill>
            </a:endParaRPr>
          </a:p>
          <a:p>
            <a:pPr algn="ctr">
              <a:defRPr/>
            </a:pPr>
            <a:endParaRPr lang="es-ES_tradnl" sz="1600" dirty="0">
              <a:solidFill>
                <a:schemeClr val="bg1"/>
              </a:solidFill>
            </a:endParaRPr>
          </a:p>
          <a:p>
            <a:pPr algn="ctr">
              <a:defRPr/>
            </a:pPr>
            <a:endParaRPr lang="es-ES_tradnl" sz="1600" dirty="0">
              <a:solidFill>
                <a:schemeClr val="bg1"/>
              </a:solidFill>
            </a:endParaRPr>
          </a:p>
          <a:p>
            <a:pPr algn="ctr">
              <a:defRPr/>
            </a:pPr>
            <a:endParaRPr lang="es-ES_tradnl" dirty="0">
              <a:solidFill>
                <a:schemeClr val="bg1"/>
              </a:solidFill>
            </a:endParaRPr>
          </a:p>
          <a:p>
            <a:pPr algn="ctr">
              <a:defRPr/>
            </a:pPr>
            <a:endParaRPr lang="es-ES_tradnl" dirty="0">
              <a:solidFill>
                <a:schemeClr val="bg1"/>
              </a:solidFill>
            </a:endParaRPr>
          </a:p>
          <a:p>
            <a:pPr algn="ctr">
              <a:defRPr/>
            </a:pPr>
            <a:endParaRPr lang="es-ES_tradnl" dirty="0">
              <a:solidFill>
                <a:schemeClr val="bg1"/>
              </a:solidFill>
            </a:endParaRPr>
          </a:p>
        </p:txBody>
      </p:sp>
      <p:sp>
        <p:nvSpPr>
          <p:cNvPr id="20" name="19 Rectángulo redondeado"/>
          <p:cNvSpPr/>
          <p:nvPr/>
        </p:nvSpPr>
        <p:spPr>
          <a:xfrm>
            <a:off x="642938" y="1857375"/>
            <a:ext cx="7929562" cy="928688"/>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sz="1600" dirty="0">
              <a:solidFill>
                <a:schemeClr val="bg1"/>
              </a:solidFill>
            </a:endParaRPr>
          </a:p>
          <a:p>
            <a:pPr algn="ctr">
              <a:defRPr/>
            </a:pPr>
            <a:endParaRPr lang="es-ES_tradnl" sz="1600" dirty="0">
              <a:solidFill>
                <a:schemeClr val="bg1"/>
              </a:solidFill>
            </a:endParaRPr>
          </a:p>
          <a:p>
            <a:pPr algn="ctr">
              <a:defRPr/>
            </a:pPr>
            <a:endParaRPr lang="es-ES_tradnl" sz="1600" dirty="0">
              <a:solidFill>
                <a:schemeClr val="bg1"/>
              </a:solidFill>
            </a:endParaRPr>
          </a:p>
          <a:p>
            <a:pPr algn="ctr">
              <a:defRPr/>
            </a:pPr>
            <a:endParaRPr lang="es-ES_tradnl" sz="1600" dirty="0">
              <a:solidFill>
                <a:schemeClr val="bg1"/>
              </a:solidFill>
            </a:endParaRPr>
          </a:p>
          <a:p>
            <a:pPr algn="ctr">
              <a:defRPr/>
            </a:pPr>
            <a:endParaRPr lang="es-ES_tradnl" dirty="0">
              <a:solidFill>
                <a:schemeClr val="bg1"/>
              </a:solidFill>
            </a:endParaRPr>
          </a:p>
          <a:p>
            <a:pPr algn="ctr">
              <a:defRPr/>
            </a:pPr>
            <a:endParaRPr lang="es-ES_tradnl" dirty="0">
              <a:solidFill>
                <a:schemeClr val="bg1"/>
              </a:solidFill>
            </a:endParaRPr>
          </a:p>
          <a:p>
            <a:pPr algn="ctr">
              <a:defRPr/>
            </a:pPr>
            <a:endParaRPr lang="es-ES_tradnl" dirty="0">
              <a:solidFill>
                <a:schemeClr val="bg1"/>
              </a:solidFill>
            </a:endParaRPr>
          </a:p>
        </p:txBody>
      </p:sp>
      <p:sp>
        <p:nvSpPr>
          <p:cNvPr id="10244" name="5 Rectángulo"/>
          <p:cNvSpPr>
            <a:spLocks noChangeArrowheads="1"/>
          </p:cNvSpPr>
          <p:nvPr/>
        </p:nvSpPr>
        <p:spPr bwMode="auto">
          <a:xfrm>
            <a:off x="714375" y="1857375"/>
            <a:ext cx="764381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s-ES" altLang="es-VE">
                <a:ea typeface="Times New Roman" panose="02020603050405020304" pitchFamily="18" charset="0"/>
                <a:cs typeface="Arial" panose="020B0604020202020204" pitchFamily="34" charset="0"/>
              </a:rPr>
              <a:t>Detectar las necesidades y requerimientos tanto funcionales como pedag</a:t>
            </a:r>
            <a:r>
              <a:rPr lang="es-ES" altLang="es-VE">
                <a:latin typeface="Calibri" panose="020F0502020204030204" pitchFamily="34" charset="0"/>
                <a:ea typeface="Times New Roman" panose="02020603050405020304" pitchFamily="18" charset="0"/>
                <a:cs typeface="Arial" panose="020B0604020202020204" pitchFamily="34" charset="0"/>
              </a:rPr>
              <a:t>ó</a:t>
            </a:r>
            <a:r>
              <a:rPr lang="es-ES" altLang="es-VE">
                <a:ea typeface="Times New Roman" panose="02020603050405020304" pitchFamily="18" charset="0"/>
                <a:cs typeface="Arial" panose="020B0604020202020204" pitchFamily="34" charset="0"/>
              </a:rPr>
              <a:t>gicos, en cuanto al aprendizaje de Estructuras de Control de Programaci</a:t>
            </a:r>
            <a:r>
              <a:rPr lang="es-ES" altLang="es-VE">
                <a:latin typeface="Calibri" panose="020F0502020204030204" pitchFamily="34" charset="0"/>
                <a:ea typeface="Times New Roman" panose="02020603050405020304" pitchFamily="18" charset="0"/>
                <a:cs typeface="Arial" panose="020B0604020202020204" pitchFamily="34" charset="0"/>
              </a:rPr>
              <a:t>ó</a:t>
            </a:r>
            <a:r>
              <a:rPr lang="es-ES" altLang="es-VE">
                <a:ea typeface="Times New Roman" panose="02020603050405020304" pitchFamily="18" charset="0"/>
                <a:cs typeface="Arial" panose="020B0604020202020204" pitchFamily="34" charset="0"/>
              </a:rPr>
              <a:t>n Estructurada.</a:t>
            </a:r>
            <a:endParaRPr lang="es-ES" altLang="es-VE" sz="1600">
              <a:ea typeface="Times New Roman" panose="02020603050405020304" pitchFamily="18" charset="0"/>
              <a:cs typeface="Arial" panose="020B0604020202020204" pitchFamily="34" charset="0"/>
            </a:endParaRPr>
          </a:p>
          <a:p>
            <a:pPr algn="just" eaLnBrk="1" hangingPunct="1"/>
            <a:endParaRPr lang="es-ES" altLang="es-VE">
              <a:ea typeface="Times New Roman" panose="02020603050405020304" pitchFamily="18" charset="0"/>
              <a:cs typeface="Arial" panose="020B0604020202020204" pitchFamily="34" charset="0"/>
            </a:endParaRPr>
          </a:p>
        </p:txBody>
      </p:sp>
      <p:sp>
        <p:nvSpPr>
          <p:cNvPr id="10245" name="7 Rectángulo"/>
          <p:cNvSpPr>
            <a:spLocks noChangeArrowheads="1"/>
          </p:cNvSpPr>
          <p:nvPr/>
        </p:nvSpPr>
        <p:spPr bwMode="auto">
          <a:xfrm>
            <a:off x="785813" y="3071813"/>
            <a:ext cx="76438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457200" algn="l"/>
              </a:tabLst>
              <a:defRPr>
                <a:solidFill>
                  <a:schemeClr val="tx1"/>
                </a:solidFill>
                <a:latin typeface="Arial" panose="020B0604020202020204" pitchFamily="34" charset="0"/>
              </a:defRPr>
            </a:lvl1pPr>
            <a:lvl2pPr marL="742950" indent="-285750" eaLnBrk="0" hangingPunct="0">
              <a:tabLst>
                <a:tab pos="457200" algn="l"/>
              </a:tabLst>
              <a:defRPr>
                <a:solidFill>
                  <a:schemeClr val="tx1"/>
                </a:solidFill>
                <a:latin typeface="Arial" panose="020B0604020202020204" pitchFamily="34" charset="0"/>
              </a:defRPr>
            </a:lvl2pPr>
            <a:lvl3pPr marL="1143000" indent="-228600" eaLnBrk="0" hangingPunct="0">
              <a:tabLst>
                <a:tab pos="457200" algn="l"/>
              </a:tabLst>
              <a:defRPr>
                <a:solidFill>
                  <a:schemeClr val="tx1"/>
                </a:solidFill>
                <a:latin typeface="Arial" panose="020B0604020202020204" pitchFamily="34" charset="0"/>
              </a:defRPr>
            </a:lvl3pPr>
            <a:lvl4pPr marL="1600200" indent="-228600" eaLnBrk="0" hangingPunct="0">
              <a:tabLst>
                <a:tab pos="457200" algn="l"/>
              </a:tabLst>
              <a:defRPr>
                <a:solidFill>
                  <a:schemeClr val="tx1"/>
                </a:solidFill>
                <a:latin typeface="Arial" panose="020B0604020202020204" pitchFamily="34" charset="0"/>
              </a:defRPr>
            </a:lvl4pPr>
            <a:lvl5pPr marL="2057400" indent="-228600" eaLnBrk="0" hangingPunct="0">
              <a:tabLst>
                <a:tab pos="45720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45720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45720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45720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algn="just"/>
            <a:r>
              <a:rPr lang="es-ES" altLang="es-VE">
                <a:ea typeface="Times New Roman" panose="02020603050405020304" pitchFamily="18" charset="0"/>
                <a:cs typeface="Arial" panose="020B0604020202020204" pitchFamily="34" charset="0"/>
              </a:rPr>
              <a:t>Dise</a:t>
            </a:r>
            <a:r>
              <a:rPr lang="es-ES" altLang="es-VE">
                <a:latin typeface="Calibri" panose="020F0502020204030204" pitchFamily="34" charset="0"/>
                <a:ea typeface="Times New Roman" panose="02020603050405020304" pitchFamily="18" charset="0"/>
                <a:cs typeface="Arial" panose="020B0604020202020204" pitchFamily="34" charset="0"/>
              </a:rPr>
              <a:t>ñ</a:t>
            </a:r>
            <a:r>
              <a:rPr lang="es-ES" altLang="es-VE">
                <a:ea typeface="Times New Roman" panose="02020603050405020304" pitchFamily="18" charset="0"/>
                <a:cs typeface="Arial" panose="020B0604020202020204" pitchFamily="34" charset="0"/>
              </a:rPr>
              <a:t>ar la propuesta del contenido del Software Educativo para la enseñanza de Estructuras de Control de Programaci</a:t>
            </a:r>
            <a:r>
              <a:rPr lang="es-ES" altLang="es-VE">
                <a:latin typeface="Calibri" panose="020F0502020204030204" pitchFamily="34" charset="0"/>
                <a:ea typeface="Times New Roman" panose="02020603050405020304" pitchFamily="18" charset="0"/>
                <a:cs typeface="Arial" panose="020B0604020202020204" pitchFamily="34" charset="0"/>
              </a:rPr>
              <a:t>ó</a:t>
            </a:r>
            <a:r>
              <a:rPr lang="es-ES" altLang="es-VE">
                <a:ea typeface="Times New Roman" panose="02020603050405020304" pitchFamily="18" charset="0"/>
                <a:cs typeface="Arial" panose="020B0604020202020204" pitchFamily="34" charset="0"/>
              </a:rPr>
              <a:t>n Estructurada.</a:t>
            </a:r>
            <a:endParaRPr lang="es-ES" altLang="es-VE" sz="1600">
              <a:ea typeface="Times New Roman" panose="02020603050405020304" pitchFamily="18" charset="0"/>
              <a:cs typeface="Arial" panose="020B0604020202020204" pitchFamily="34" charset="0"/>
            </a:endParaRPr>
          </a:p>
        </p:txBody>
      </p:sp>
      <p:sp>
        <p:nvSpPr>
          <p:cNvPr id="10246" name="9 Rectángulo"/>
          <p:cNvSpPr>
            <a:spLocks noChangeArrowheads="1"/>
          </p:cNvSpPr>
          <p:nvPr/>
        </p:nvSpPr>
        <p:spPr bwMode="auto">
          <a:xfrm>
            <a:off x="857250" y="4000500"/>
            <a:ext cx="76438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457200" algn="l"/>
              </a:tabLst>
              <a:defRPr>
                <a:solidFill>
                  <a:schemeClr val="tx1"/>
                </a:solidFill>
                <a:latin typeface="Arial" panose="020B0604020202020204" pitchFamily="34" charset="0"/>
              </a:defRPr>
            </a:lvl1pPr>
            <a:lvl2pPr marL="742950" indent="-285750" eaLnBrk="0" hangingPunct="0">
              <a:tabLst>
                <a:tab pos="457200" algn="l"/>
              </a:tabLst>
              <a:defRPr>
                <a:solidFill>
                  <a:schemeClr val="tx1"/>
                </a:solidFill>
                <a:latin typeface="Arial" panose="020B0604020202020204" pitchFamily="34" charset="0"/>
              </a:defRPr>
            </a:lvl2pPr>
            <a:lvl3pPr marL="1143000" indent="-228600" eaLnBrk="0" hangingPunct="0">
              <a:tabLst>
                <a:tab pos="457200" algn="l"/>
              </a:tabLst>
              <a:defRPr>
                <a:solidFill>
                  <a:schemeClr val="tx1"/>
                </a:solidFill>
                <a:latin typeface="Arial" panose="020B0604020202020204" pitchFamily="34" charset="0"/>
              </a:defRPr>
            </a:lvl3pPr>
            <a:lvl4pPr marL="1600200" indent="-228600" eaLnBrk="0" hangingPunct="0">
              <a:tabLst>
                <a:tab pos="457200" algn="l"/>
              </a:tabLst>
              <a:defRPr>
                <a:solidFill>
                  <a:schemeClr val="tx1"/>
                </a:solidFill>
                <a:latin typeface="Arial" panose="020B0604020202020204" pitchFamily="34" charset="0"/>
              </a:defRPr>
            </a:lvl4pPr>
            <a:lvl5pPr marL="2057400" indent="-228600" eaLnBrk="0" hangingPunct="0">
              <a:tabLst>
                <a:tab pos="45720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45720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45720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45720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r>
              <a:rPr lang="es-ES" altLang="es-VE">
                <a:ea typeface="Times New Roman" panose="02020603050405020304" pitchFamily="18" charset="0"/>
                <a:cs typeface="Arial" panose="020B0604020202020204" pitchFamily="34" charset="0"/>
              </a:rPr>
              <a:t>Dise</a:t>
            </a:r>
            <a:r>
              <a:rPr lang="es-ES" altLang="es-VE">
                <a:latin typeface="Calibri" panose="020F0502020204030204" pitchFamily="34" charset="0"/>
                <a:ea typeface="Times New Roman" panose="02020603050405020304" pitchFamily="18" charset="0"/>
                <a:cs typeface="Arial" panose="020B0604020202020204" pitchFamily="34" charset="0"/>
              </a:rPr>
              <a:t>ñ</a:t>
            </a:r>
            <a:r>
              <a:rPr lang="es-ES" altLang="es-VE">
                <a:ea typeface="Times New Roman" panose="02020603050405020304" pitchFamily="18" charset="0"/>
                <a:cs typeface="Arial" panose="020B0604020202020204" pitchFamily="34" charset="0"/>
              </a:rPr>
              <a:t>ar la interfaz de usuario del Software Educativo para la enseñanza  de Estructuras de Control de Programaci</a:t>
            </a:r>
            <a:r>
              <a:rPr lang="es-ES" altLang="es-VE">
                <a:latin typeface="Calibri" panose="020F0502020204030204" pitchFamily="34" charset="0"/>
                <a:ea typeface="Times New Roman" panose="02020603050405020304" pitchFamily="18" charset="0"/>
                <a:cs typeface="Arial" panose="020B0604020202020204" pitchFamily="34" charset="0"/>
              </a:rPr>
              <a:t>ó</a:t>
            </a:r>
            <a:r>
              <a:rPr lang="es-ES" altLang="es-VE">
                <a:ea typeface="Times New Roman" panose="02020603050405020304" pitchFamily="18" charset="0"/>
                <a:cs typeface="Arial" panose="020B0604020202020204" pitchFamily="34" charset="0"/>
              </a:rPr>
              <a:t>n Estructurada.</a:t>
            </a:r>
            <a:endParaRPr lang="es-ES" altLang="es-VE" sz="1600">
              <a:ea typeface="Times New Roman" panose="02020603050405020304" pitchFamily="18" charset="0"/>
              <a:cs typeface="Arial" panose="020B0604020202020204" pitchFamily="34" charset="0"/>
            </a:endParaRPr>
          </a:p>
        </p:txBody>
      </p:sp>
      <p:sp>
        <p:nvSpPr>
          <p:cNvPr id="10250" name="11 Rectángulo"/>
          <p:cNvSpPr>
            <a:spLocks noChangeArrowheads="1"/>
          </p:cNvSpPr>
          <p:nvPr/>
        </p:nvSpPr>
        <p:spPr bwMode="auto">
          <a:xfrm>
            <a:off x="857250" y="5915025"/>
            <a:ext cx="7786688"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457200" algn="l"/>
              </a:tabLst>
              <a:defRPr>
                <a:solidFill>
                  <a:schemeClr val="tx1"/>
                </a:solidFill>
                <a:latin typeface="Arial" panose="020B0604020202020204" pitchFamily="34" charset="0"/>
              </a:defRPr>
            </a:lvl1pPr>
            <a:lvl2pPr marL="742950" indent="-285750" eaLnBrk="0" hangingPunct="0">
              <a:tabLst>
                <a:tab pos="457200" algn="l"/>
              </a:tabLst>
              <a:defRPr>
                <a:solidFill>
                  <a:schemeClr val="tx1"/>
                </a:solidFill>
                <a:latin typeface="Arial" panose="020B0604020202020204" pitchFamily="34" charset="0"/>
              </a:defRPr>
            </a:lvl2pPr>
            <a:lvl3pPr marL="1143000" indent="-228600" eaLnBrk="0" hangingPunct="0">
              <a:tabLst>
                <a:tab pos="457200" algn="l"/>
              </a:tabLst>
              <a:defRPr>
                <a:solidFill>
                  <a:schemeClr val="tx1"/>
                </a:solidFill>
                <a:latin typeface="Arial" panose="020B0604020202020204" pitchFamily="34" charset="0"/>
              </a:defRPr>
            </a:lvl3pPr>
            <a:lvl4pPr marL="1600200" indent="-228600" eaLnBrk="0" hangingPunct="0">
              <a:tabLst>
                <a:tab pos="457200" algn="l"/>
              </a:tabLst>
              <a:defRPr>
                <a:solidFill>
                  <a:schemeClr val="tx1"/>
                </a:solidFill>
                <a:latin typeface="Arial" panose="020B0604020202020204" pitchFamily="34" charset="0"/>
              </a:defRPr>
            </a:lvl4pPr>
            <a:lvl5pPr marL="2057400" indent="-228600" eaLnBrk="0" hangingPunct="0">
              <a:tabLst>
                <a:tab pos="45720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45720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45720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45720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r>
              <a:rPr lang="es-ES" altLang="es-VE">
                <a:ea typeface="Times New Roman" panose="02020603050405020304" pitchFamily="18" charset="0"/>
                <a:cs typeface="Arial" panose="020B0604020202020204" pitchFamily="34" charset="0"/>
              </a:rPr>
              <a:t>Realizar una evaluaci</a:t>
            </a:r>
            <a:r>
              <a:rPr lang="es-ES" altLang="es-VE">
                <a:latin typeface="Calibri" panose="020F0502020204030204" pitchFamily="34" charset="0"/>
                <a:ea typeface="Times New Roman" panose="02020603050405020304" pitchFamily="18" charset="0"/>
                <a:cs typeface="Arial" panose="020B0604020202020204" pitchFamily="34" charset="0"/>
              </a:rPr>
              <a:t>ó</a:t>
            </a:r>
            <a:r>
              <a:rPr lang="es-ES" altLang="es-VE">
                <a:ea typeface="Times New Roman" panose="02020603050405020304" pitchFamily="18" charset="0"/>
                <a:cs typeface="Arial" panose="020B0604020202020204" pitchFamily="34" charset="0"/>
              </a:rPr>
              <a:t>n preliminar del Software Educativo, por parte de los usuarios y docentes de la materia.</a:t>
            </a:r>
            <a:endParaRPr lang="es-ES" altLang="es-VE" sz="2800">
              <a:latin typeface="Constantia" panose="02030602050306030303" pitchFamily="18" charset="0"/>
              <a:ea typeface="Times New Roman" panose="02020603050405020304" pitchFamily="18" charset="0"/>
              <a:cs typeface="Arial" panose="020B0604020202020204" pitchFamily="34" charset="0"/>
            </a:endParaRPr>
          </a:p>
        </p:txBody>
      </p:sp>
      <p:sp>
        <p:nvSpPr>
          <p:cNvPr id="10251" name="12 Rectángulo"/>
          <p:cNvSpPr>
            <a:spLocks noChangeArrowheads="1"/>
          </p:cNvSpPr>
          <p:nvPr/>
        </p:nvSpPr>
        <p:spPr bwMode="auto">
          <a:xfrm>
            <a:off x="857250" y="4914900"/>
            <a:ext cx="7286625"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457200" algn="l"/>
              </a:tabLst>
              <a:defRPr>
                <a:solidFill>
                  <a:schemeClr val="tx1"/>
                </a:solidFill>
                <a:latin typeface="Arial" panose="020B0604020202020204" pitchFamily="34" charset="0"/>
              </a:defRPr>
            </a:lvl1pPr>
            <a:lvl2pPr marL="742950" indent="-285750" eaLnBrk="0" hangingPunct="0">
              <a:tabLst>
                <a:tab pos="457200" algn="l"/>
              </a:tabLst>
              <a:defRPr>
                <a:solidFill>
                  <a:schemeClr val="tx1"/>
                </a:solidFill>
                <a:latin typeface="Arial" panose="020B0604020202020204" pitchFamily="34" charset="0"/>
              </a:defRPr>
            </a:lvl2pPr>
            <a:lvl3pPr marL="1143000" indent="-228600" eaLnBrk="0" hangingPunct="0">
              <a:tabLst>
                <a:tab pos="457200" algn="l"/>
              </a:tabLst>
              <a:defRPr>
                <a:solidFill>
                  <a:schemeClr val="tx1"/>
                </a:solidFill>
                <a:latin typeface="Arial" panose="020B0604020202020204" pitchFamily="34" charset="0"/>
              </a:defRPr>
            </a:lvl3pPr>
            <a:lvl4pPr marL="1600200" indent="-228600" eaLnBrk="0" hangingPunct="0">
              <a:tabLst>
                <a:tab pos="457200" algn="l"/>
              </a:tabLst>
              <a:defRPr>
                <a:solidFill>
                  <a:schemeClr val="tx1"/>
                </a:solidFill>
                <a:latin typeface="Arial" panose="020B0604020202020204" pitchFamily="34" charset="0"/>
              </a:defRPr>
            </a:lvl4pPr>
            <a:lvl5pPr marL="2057400" indent="-228600" eaLnBrk="0" hangingPunct="0">
              <a:tabLst>
                <a:tab pos="45720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45720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45720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45720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r>
              <a:rPr lang="es-ES" altLang="es-VE">
                <a:ea typeface="Times New Roman" panose="02020603050405020304" pitchFamily="18" charset="0"/>
                <a:cs typeface="Arial" panose="020B0604020202020204" pitchFamily="34" charset="0"/>
              </a:rPr>
              <a:t>Implantar el Software Educativo  para la enseñanza de Estructuras de Control de Programación Estructurada. </a:t>
            </a:r>
            <a:endParaRPr lang="es-ES" altLang="es-VE" sz="2800">
              <a:latin typeface="Constantia" panose="02030602050306030303" pitchFamily="18" charset="0"/>
              <a:ea typeface="Times New Roman" panose="02020603050405020304" pitchFamily="18" charset="0"/>
              <a:cs typeface="Arial" panose="020B0604020202020204" pitchFamily="34" charset="0"/>
            </a:endParaRPr>
          </a:p>
        </p:txBody>
      </p:sp>
      <p:sp>
        <p:nvSpPr>
          <p:cNvPr id="18" name="17 CuadroTexto"/>
          <p:cNvSpPr txBox="1"/>
          <p:nvPr/>
        </p:nvSpPr>
        <p:spPr>
          <a:xfrm>
            <a:off x="214282" y="357166"/>
            <a:ext cx="8286808" cy="923330"/>
          </a:xfrm>
          <a:prstGeom prst="rect">
            <a:avLst/>
          </a:prstGeom>
          <a:noFill/>
        </p:spPr>
        <p:txBody>
          <a:bodyPr>
            <a:spAutoFit/>
          </a:bodyPr>
          <a:lstStyle/>
          <a:p>
            <a:pPr algn="ctr">
              <a:defRPr/>
            </a:pPr>
            <a:r>
              <a:rPr lang="es-ES_tradnl" sz="5400" dirty="0">
                <a:ln w="10160">
                  <a:solidFill>
                    <a:schemeClr val="accent1"/>
                  </a:solidFill>
                  <a:prstDash val="solid"/>
                </a:ln>
                <a:solidFill>
                  <a:srgbClr val="FFFFFF"/>
                </a:solidFill>
                <a:effectLst>
                  <a:outerShdw blurRad="38100" dist="32000" dir="5400000" algn="tl">
                    <a:srgbClr val="000000">
                      <a:alpha val="30000"/>
                    </a:srgbClr>
                  </a:outerShdw>
                  <a:reflection blurRad="6350" stA="60000" endA="900" endPos="58000" dir="5400000" sy="-100000" algn="bl" rotWithShape="0"/>
                </a:effectLst>
                <a:latin typeface="Arial" charset="0"/>
              </a:rPr>
              <a:t>Objetivos Específicos:</a:t>
            </a:r>
            <a:endParaRPr lang="es-ES" sz="5400" dirty="0">
              <a:ln w="10160">
                <a:solidFill>
                  <a:schemeClr val="accent1"/>
                </a:solidFill>
                <a:prstDash val="solid"/>
              </a:ln>
              <a:solidFill>
                <a:srgbClr val="FFFFFF"/>
              </a:solidFill>
              <a:effectLst>
                <a:outerShdw blurRad="38100" dist="32000" dir="5400000" algn="tl">
                  <a:srgbClr val="000000">
                    <a:alpha val="30000"/>
                  </a:srgbClr>
                </a:outerShdw>
                <a:reflection blurRad="6350" stA="60000" endA="900" endPos="58000" dir="5400000" sy="-100000" algn="bl" rotWithShape="0"/>
              </a:effectLst>
              <a:latin typeface="Arial" charset="0"/>
            </a:endParaRPr>
          </a:p>
        </p:txBody>
      </p:sp>
      <p:pic>
        <p:nvPicPr>
          <p:cNvPr id="21" name="20 Imagen" descr="cerebro.gif"/>
          <p:cNvPicPr>
            <a:picLocks noChangeAspect="1"/>
          </p:cNvPicPr>
          <p:nvPr/>
        </p:nvPicPr>
        <p:blipFill>
          <a:blip r:embed="rId2" cstate="print">
            <a:duotone>
              <a:prstClr val="black"/>
              <a:schemeClr val="accent1">
                <a:tint val="45000"/>
                <a:satMod val="400000"/>
              </a:schemeClr>
            </a:duotone>
          </a:blip>
          <a:stretch>
            <a:fillRect/>
          </a:stretch>
        </p:blipFill>
        <p:spPr>
          <a:xfrm>
            <a:off x="8349156" y="0"/>
            <a:ext cx="794843" cy="1071546"/>
          </a:xfrm>
          <a:prstGeom prst="rect">
            <a:avLst/>
          </a:prstGeom>
        </p:spPr>
      </p:pic>
      <p:pic>
        <p:nvPicPr>
          <p:cNvPr id="27" name="26 Imagen" descr="viñeta.gif"/>
          <p:cNvPicPr>
            <a:picLocks noChangeAspect="1"/>
          </p:cNvPicPr>
          <p:nvPr/>
        </p:nvPicPr>
        <p:blipFill>
          <a:blip r:embed="rId3" cstate="print">
            <a:duotone>
              <a:prstClr val="black"/>
              <a:schemeClr val="accent1">
                <a:tint val="45000"/>
                <a:satMod val="400000"/>
              </a:schemeClr>
            </a:duotone>
          </a:blip>
          <a:stretch>
            <a:fillRect/>
          </a:stretch>
        </p:blipFill>
        <p:spPr>
          <a:xfrm>
            <a:off x="214282" y="2143116"/>
            <a:ext cx="357190" cy="338391"/>
          </a:xfrm>
          <a:prstGeom prst="rect">
            <a:avLst/>
          </a:prstGeom>
        </p:spPr>
      </p:pic>
      <p:pic>
        <p:nvPicPr>
          <p:cNvPr id="28" name="27 Imagen" descr="viñeta.gif"/>
          <p:cNvPicPr>
            <a:picLocks noChangeAspect="1"/>
          </p:cNvPicPr>
          <p:nvPr/>
        </p:nvPicPr>
        <p:blipFill>
          <a:blip r:embed="rId3" cstate="print">
            <a:duotone>
              <a:prstClr val="black"/>
              <a:schemeClr val="accent1">
                <a:tint val="45000"/>
                <a:satMod val="400000"/>
              </a:schemeClr>
            </a:duotone>
          </a:blip>
          <a:stretch>
            <a:fillRect/>
          </a:stretch>
        </p:blipFill>
        <p:spPr>
          <a:xfrm>
            <a:off x="214282" y="3233485"/>
            <a:ext cx="357190" cy="338391"/>
          </a:xfrm>
          <a:prstGeom prst="rect">
            <a:avLst/>
          </a:prstGeom>
        </p:spPr>
      </p:pic>
      <p:pic>
        <p:nvPicPr>
          <p:cNvPr id="29" name="28 Imagen" descr="viñeta.gif"/>
          <p:cNvPicPr>
            <a:picLocks noChangeAspect="1"/>
          </p:cNvPicPr>
          <p:nvPr/>
        </p:nvPicPr>
        <p:blipFill>
          <a:blip r:embed="rId3" cstate="print">
            <a:duotone>
              <a:prstClr val="black"/>
              <a:schemeClr val="accent1">
                <a:tint val="45000"/>
                <a:satMod val="400000"/>
              </a:schemeClr>
            </a:duotone>
          </a:blip>
          <a:stretch>
            <a:fillRect/>
          </a:stretch>
        </p:blipFill>
        <p:spPr>
          <a:xfrm>
            <a:off x="214282" y="4162179"/>
            <a:ext cx="357190" cy="338391"/>
          </a:xfrm>
          <a:prstGeom prst="rect">
            <a:avLst/>
          </a:prstGeom>
        </p:spPr>
      </p:pic>
      <p:pic>
        <p:nvPicPr>
          <p:cNvPr id="30" name="29 Imagen" descr="viñeta.gif"/>
          <p:cNvPicPr>
            <a:picLocks noChangeAspect="1"/>
          </p:cNvPicPr>
          <p:nvPr/>
        </p:nvPicPr>
        <p:blipFill>
          <a:blip r:embed="rId3" cstate="print">
            <a:duotone>
              <a:prstClr val="black"/>
              <a:schemeClr val="accent1">
                <a:tint val="45000"/>
                <a:satMod val="400000"/>
              </a:schemeClr>
            </a:duotone>
          </a:blip>
          <a:stretch>
            <a:fillRect/>
          </a:stretch>
        </p:blipFill>
        <p:spPr>
          <a:xfrm>
            <a:off x="214282" y="5214950"/>
            <a:ext cx="357190" cy="338391"/>
          </a:xfrm>
          <a:prstGeom prst="rect">
            <a:avLst/>
          </a:prstGeom>
        </p:spPr>
      </p:pic>
      <p:pic>
        <p:nvPicPr>
          <p:cNvPr id="31" name="30 Imagen" descr="viñeta.gif"/>
          <p:cNvPicPr>
            <a:picLocks noChangeAspect="1"/>
          </p:cNvPicPr>
          <p:nvPr/>
        </p:nvPicPr>
        <p:blipFill>
          <a:blip r:embed="rId3" cstate="print">
            <a:duotone>
              <a:prstClr val="black"/>
              <a:schemeClr val="accent1">
                <a:tint val="45000"/>
                <a:satMod val="400000"/>
              </a:schemeClr>
            </a:duotone>
          </a:blip>
          <a:stretch>
            <a:fillRect/>
          </a:stretch>
        </p:blipFill>
        <p:spPr>
          <a:xfrm>
            <a:off x="214282" y="6162443"/>
            <a:ext cx="357190" cy="338391"/>
          </a:xfrm>
          <a:prstGeom prst="rect">
            <a:avLst/>
          </a:prstGeom>
        </p:spPr>
      </p:pic>
    </p:spTree>
  </p:cSld>
  <p:clrMapOvr>
    <a:masterClrMapping/>
  </p:clrMapOvr>
  <p:transition>
    <p:pull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1000" fill="hold"/>
                                        <p:tgtEl>
                                          <p:spTgt spid="18"/>
                                        </p:tgtEl>
                                        <p:attrNameLst>
                                          <p:attrName>ppt_x</p:attrName>
                                        </p:attrNameLst>
                                      </p:cBhvr>
                                      <p:tavLst>
                                        <p:tav tm="0">
                                          <p:val>
                                            <p:strVal val="#ppt_x-.2"/>
                                          </p:val>
                                        </p:tav>
                                        <p:tav tm="100000">
                                          <p:val>
                                            <p:strVal val="#ppt_x"/>
                                          </p:val>
                                        </p:tav>
                                      </p:tavLst>
                                    </p:anim>
                                    <p:anim calcmode="lin" valueType="num">
                                      <p:cBhvr>
                                        <p:cTn id="8" dur="1000" fill="hold"/>
                                        <p:tgtEl>
                                          <p:spTgt spid="18"/>
                                        </p:tgtEl>
                                        <p:attrNameLst>
                                          <p:attrName>ppt_y</p:attrName>
                                        </p:attrNameLst>
                                      </p:cBhvr>
                                      <p:tavLst>
                                        <p:tav tm="0">
                                          <p:val>
                                            <p:strVal val="#ppt_y"/>
                                          </p:val>
                                        </p:tav>
                                        <p:tav tm="100000">
                                          <p:val>
                                            <p:strVal val="#ppt_y"/>
                                          </p:val>
                                        </p:tav>
                                      </p:tavLst>
                                    </p:anim>
                                    <p:animEffect transition="in" filter="wipe(right)" prLst="gradientSize: 0.1">
                                      <p:cBhvr>
                                        <p:cTn id="9" dur="1000"/>
                                        <p:tgtEl>
                                          <p:spTgt spid="18"/>
                                        </p:tgtEl>
                                      </p:cBhvr>
                                    </p:animEffect>
                                  </p:childTnLst>
                                </p:cTn>
                              </p:par>
                              <p:par>
                                <p:cTn id="10" presetID="29" presetClass="entr" presetSubtype="0" fill="hold" nodeType="withEffect">
                                  <p:stCondLst>
                                    <p:cond delay="0"/>
                                  </p:stCondLst>
                                  <p:childTnLst>
                                    <p:set>
                                      <p:cBhvr>
                                        <p:cTn id="11" dur="1" fill="hold">
                                          <p:stCondLst>
                                            <p:cond delay="0"/>
                                          </p:stCondLst>
                                        </p:cTn>
                                        <p:tgtEl>
                                          <p:spTgt spid="21"/>
                                        </p:tgtEl>
                                        <p:attrNameLst>
                                          <p:attrName>style.visibility</p:attrName>
                                        </p:attrNameLst>
                                      </p:cBhvr>
                                      <p:to>
                                        <p:strVal val="visible"/>
                                      </p:to>
                                    </p:set>
                                    <p:anim calcmode="lin" valueType="num">
                                      <p:cBhvr>
                                        <p:cTn id="12" dur="1000" fill="hold"/>
                                        <p:tgtEl>
                                          <p:spTgt spid="21"/>
                                        </p:tgtEl>
                                        <p:attrNameLst>
                                          <p:attrName>ppt_x</p:attrName>
                                        </p:attrNameLst>
                                      </p:cBhvr>
                                      <p:tavLst>
                                        <p:tav tm="0">
                                          <p:val>
                                            <p:strVal val="#ppt_x-.2"/>
                                          </p:val>
                                        </p:tav>
                                        <p:tav tm="100000">
                                          <p:val>
                                            <p:strVal val="#ppt_x"/>
                                          </p:val>
                                        </p:tav>
                                      </p:tavLst>
                                    </p:anim>
                                    <p:anim calcmode="lin" valueType="num">
                                      <p:cBhvr>
                                        <p:cTn id="13" dur="1000" fill="hold"/>
                                        <p:tgtEl>
                                          <p:spTgt spid="21"/>
                                        </p:tgtEl>
                                        <p:attrNameLst>
                                          <p:attrName>ppt_y</p:attrName>
                                        </p:attrNameLst>
                                      </p:cBhvr>
                                      <p:tavLst>
                                        <p:tav tm="0">
                                          <p:val>
                                            <p:strVal val="#ppt_y"/>
                                          </p:val>
                                        </p:tav>
                                        <p:tav tm="100000">
                                          <p:val>
                                            <p:strVal val="#ppt_y"/>
                                          </p:val>
                                        </p:tav>
                                      </p:tavLst>
                                    </p:anim>
                                    <p:animEffect transition="in" filter="wipe(right)" prLst="gradientSize: 0.1">
                                      <p:cBhvr>
                                        <p:cTn id="14" dur="1000"/>
                                        <p:tgtEl>
                                          <p:spTgt spid="21"/>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244"/>
                                        </p:tgtEl>
                                        <p:attrNameLst>
                                          <p:attrName>style.visibility</p:attrName>
                                        </p:attrNameLst>
                                      </p:cBhvr>
                                      <p:to>
                                        <p:strVal val="visible"/>
                                      </p:to>
                                    </p:set>
                                    <p:anim calcmode="lin" valueType="num">
                                      <p:cBhvr additive="base">
                                        <p:cTn id="19" dur="500" fill="hold"/>
                                        <p:tgtEl>
                                          <p:spTgt spid="10244"/>
                                        </p:tgtEl>
                                        <p:attrNameLst>
                                          <p:attrName>ppt_x</p:attrName>
                                        </p:attrNameLst>
                                      </p:cBhvr>
                                      <p:tavLst>
                                        <p:tav tm="0">
                                          <p:val>
                                            <p:strVal val="#ppt_x"/>
                                          </p:val>
                                        </p:tav>
                                        <p:tav tm="100000">
                                          <p:val>
                                            <p:strVal val="#ppt_x"/>
                                          </p:val>
                                        </p:tav>
                                      </p:tavLst>
                                    </p:anim>
                                    <p:anim calcmode="lin" valueType="num">
                                      <p:cBhvr additive="base">
                                        <p:cTn id="20" dur="500" fill="hold"/>
                                        <p:tgtEl>
                                          <p:spTgt spid="10244"/>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anim calcmode="lin" valueType="num">
                                      <p:cBhvr additive="base">
                                        <p:cTn id="23" dur="500" fill="hold"/>
                                        <p:tgtEl>
                                          <p:spTgt spid="20"/>
                                        </p:tgtEl>
                                        <p:attrNameLst>
                                          <p:attrName>ppt_x</p:attrName>
                                        </p:attrNameLst>
                                      </p:cBhvr>
                                      <p:tavLst>
                                        <p:tav tm="0">
                                          <p:val>
                                            <p:strVal val="#ppt_x"/>
                                          </p:val>
                                        </p:tav>
                                        <p:tav tm="100000">
                                          <p:val>
                                            <p:strVal val="#ppt_x"/>
                                          </p:val>
                                        </p:tav>
                                      </p:tavLst>
                                    </p:anim>
                                    <p:anim calcmode="lin" valueType="num">
                                      <p:cBhvr additive="base">
                                        <p:cTn id="24" dur="500" fill="hold"/>
                                        <p:tgtEl>
                                          <p:spTgt spid="20"/>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7"/>
                                        </p:tgtEl>
                                        <p:attrNameLst>
                                          <p:attrName>style.visibility</p:attrName>
                                        </p:attrNameLst>
                                      </p:cBhvr>
                                      <p:to>
                                        <p:strVal val="visible"/>
                                      </p:to>
                                    </p:set>
                                    <p:anim calcmode="lin" valueType="num">
                                      <p:cBhvr additive="base">
                                        <p:cTn id="27" dur="500" fill="hold"/>
                                        <p:tgtEl>
                                          <p:spTgt spid="27"/>
                                        </p:tgtEl>
                                        <p:attrNameLst>
                                          <p:attrName>ppt_x</p:attrName>
                                        </p:attrNameLst>
                                      </p:cBhvr>
                                      <p:tavLst>
                                        <p:tav tm="0">
                                          <p:val>
                                            <p:strVal val="#ppt_x"/>
                                          </p:val>
                                        </p:tav>
                                        <p:tav tm="100000">
                                          <p:val>
                                            <p:strVal val="#ppt_x"/>
                                          </p:val>
                                        </p:tav>
                                      </p:tavLst>
                                    </p:anim>
                                    <p:anim calcmode="lin" valueType="num">
                                      <p:cBhvr additive="base">
                                        <p:cTn id="2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28"/>
                                        </p:tgtEl>
                                        <p:attrNameLst>
                                          <p:attrName>style.visibility</p:attrName>
                                        </p:attrNameLst>
                                      </p:cBhvr>
                                      <p:to>
                                        <p:strVal val="visible"/>
                                      </p:to>
                                    </p:set>
                                    <p:anim calcmode="lin" valueType="num">
                                      <p:cBhvr additive="base">
                                        <p:cTn id="33" dur="500" fill="hold"/>
                                        <p:tgtEl>
                                          <p:spTgt spid="28"/>
                                        </p:tgtEl>
                                        <p:attrNameLst>
                                          <p:attrName>ppt_x</p:attrName>
                                        </p:attrNameLst>
                                      </p:cBhvr>
                                      <p:tavLst>
                                        <p:tav tm="0">
                                          <p:val>
                                            <p:strVal val="#ppt_x"/>
                                          </p:val>
                                        </p:tav>
                                        <p:tav tm="100000">
                                          <p:val>
                                            <p:strVal val="#ppt_x"/>
                                          </p:val>
                                        </p:tav>
                                      </p:tavLst>
                                    </p:anim>
                                    <p:anim calcmode="lin" valueType="num">
                                      <p:cBhvr additive="base">
                                        <p:cTn id="34" dur="500" fill="hold"/>
                                        <p:tgtEl>
                                          <p:spTgt spid="28"/>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0245"/>
                                        </p:tgtEl>
                                        <p:attrNameLst>
                                          <p:attrName>style.visibility</p:attrName>
                                        </p:attrNameLst>
                                      </p:cBhvr>
                                      <p:to>
                                        <p:strVal val="visible"/>
                                      </p:to>
                                    </p:set>
                                    <p:anim calcmode="lin" valueType="num">
                                      <p:cBhvr additive="base">
                                        <p:cTn id="37" dur="500" fill="hold"/>
                                        <p:tgtEl>
                                          <p:spTgt spid="10245"/>
                                        </p:tgtEl>
                                        <p:attrNameLst>
                                          <p:attrName>ppt_x</p:attrName>
                                        </p:attrNameLst>
                                      </p:cBhvr>
                                      <p:tavLst>
                                        <p:tav tm="0">
                                          <p:val>
                                            <p:strVal val="#ppt_x"/>
                                          </p:val>
                                        </p:tav>
                                        <p:tav tm="100000">
                                          <p:val>
                                            <p:strVal val="#ppt_x"/>
                                          </p:val>
                                        </p:tav>
                                      </p:tavLst>
                                    </p:anim>
                                    <p:anim calcmode="lin" valueType="num">
                                      <p:cBhvr additive="base">
                                        <p:cTn id="38" dur="500" fill="hold"/>
                                        <p:tgtEl>
                                          <p:spTgt spid="10245"/>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anim calcmode="lin" valueType="num">
                                      <p:cBhvr additive="base">
                                        <p:cTn id="41" dur="500" fill="hold"/>
                                        <p:tgtEl>
                                          <p:spTgt spid="23"/>
                                        </p:tgtEl>
                                        <p:attrNameLst>
                                          <p:attrName>ppt_x</p:attrName>
                                        </p:attrNameLst>
                                      </p:cBhvr>
                                      <p:tavLst>
                                        <p:tav tm="0">
                                          <p:val>
                                            <p:strVal val="#ppt_x"/>
                                          </p:val>
                                        </p:tav>
                                        <p:tav tm="100000">
                                          <p:val>
                                            <p:strVal val="#ppt_x"/>
                                          </p:val>
                                        </p:tav>
                                      </p:tavLst>
                                    </p:anim>
                                    <p:anim calcmode="lin" valueType="num">
                                      <p:cBhvr additive="base">
                                        <p:cTn id="4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nodeType="clickEffect">
                                  <p:stCondLst>
                                    <p:cond delay="0"/>
                                  </p:stCondLst>
                                  <p:childTnLst>
                                    <p:set>
                                      <p:cBhvr>
                                        <p:cTn id="46" dur="1" fill="hold">
                                          <p:stCondLst>
                                            <p:cond delay="0"/>
                                          </p:stCondLst>
                                        </p:cTn>
                                        <p:tgtEl>
                                          <p:spTgt spid="29"/>
                                        </p:tgtEl>
                                        <p:attrNameLst>
                                          <p:attrName>style.visibility</p:attrName>
                                        </p:attrNameLst>
                                      </p:cBhvr>
                                      <p:to>
                                        <p:strVal val="visible"/>
                                      </p:to>
                                    </p:set>
                                    <p:anim calcmode="lin" valueType="num">
                                      <p:cBhvr additive="base">
                                        <p:cTn id="47" dur="500" fill="hold"/>
                                        <p:tgtEl>
                                          <p:spTgt spid="29"/>
                                        </p:tgtEl>
                                        <p:attrNameLst>
                                          <p:attrName>ppt_x</p:attrName>
                                        </p:attrNameLst>
                                      </p:cBhvr>
                                      <p:tavLst>
                                        <p:tav tm="0">
                                          <p:val>
                                            <p:strVal val="#ppt_x"/>
                                          </p:val>
                                        </p:tav>
                                        <p:tav tm="100000">
                                          <p:val>
                                            <p:strVal val="#ppt_x"/>
                                          </p:val>
                                        </p:tav>
                                      </p:tavLst>
                                    </p:anim>
                                    <p:anim calcmode="lin" valueType="num">
                                      <p:cBhvr additive="base">
                                        <p:cTn id="48" dur="500" fill="hold"/>
                                        <p:tgtEl>
                                          <p:spTgt spid="29"/>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0246"/>
                                        </p:tgtEl>
                                        <p:attrNameLst>
                                          <p:attrName>style.visibility</p:attrName>
                                        </p:attrNameLst>
                                      </p:cBhvr>
                                      <p:to>
                                        <p:strVal val="visible"/>
                                      </p:to>
                                    </p:set>
                                    <p:anim calcmode="lin" valueType="num">
                                      <p:cBhvr additive="base">
                                        <p:cTn id="51" dur="500" fill="hold"/>
                                        <p:tgtEl>
                                          <p:spTgt spid="10246"/>
                                        </p:tgtEl>
                                        <p:attrNameLst>
                                          <p:attrName>ppt_x</p:attrName>
                                        </p:attrNameLst>
                                      </p:cBhvr>
                                      <p:tavLst>
                                        <p:tav tm="0">
                                          <p:val>
                                            <p:strVal val="#ppt_x"/>
                                          </p:val>
                                        </p:tav>
                                        <p:tav tm="100000">
                                          <p:val>
                                            <p:strVal val="#ppt_x"/>
                                          </p:val>
                                        </p:tav>
                                      </p:tavLst>
                                    </p:anim>
                                    <p:anim calcmode="lin" valueType="num">
                                      <p:cBhvr additive="base">
                                        <p:cTn id="52" dur="500" fill="hold"/>
                                        <p:tgtEl>
                                          <p:spTgt spid="10246"/>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4"/>
                                        </p:tgtEl>
                                        <p:attrNameLst>
                                          <p:attrName>style.visibility</p:attrName>
                                        </p:attrNameLst>
                                      </p:cBhvr>
                                      <p:to>
                                        <p:strVal val="visible"/>
                                      </p:to>
                                    </p:set>
                                    <p:anim calcmode="lin" valueType="num">
                                      <p:cBhvr additive="base">
                                        <p:cTn id="55" dur="500" fill="hold"/>
                                        <p:tgtEl>
                                          <p:spTgt spid="24"/>
                                        </p:tgtEl>
                                        <p:attrNameLst>
                                          <p:attrName>ppt_x</p:attrName>
                                        </p:attrNameLst>
                                      </p:cBhvr>
                                      <p:tavLst>
                                        <p:tav tm="0">
                                          <p:val>
                                            <p:strVal val="#ppt_x"/>
                                          </p:val>
                                        </p:tav>
                                        <p:tav tm="100000">
                                          <p:val>
                                            <p:strVal val="#ppt_x"/>
                                          </p:val>
                                        </p:tav>
                                      </p:tavLst>
                                    </p:anim>
                                    <p:anim calcmode="lin" valueType="num">
                                      <p:cBhvr additive="base">
                                        <p:cTn id="56"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30"/>
                                        </p:tgtEl>
                                        <p:attrNameLst>
                                          <p:attrName>style.visibility</p:attrName>
                                        </p:attrNameLst>
                                      </p:cBhvr>
                                      <p:to>
                                        <p:strVal val="visible"/>
                                      </p:to>
                                    </p:set>
                                    <p:anim calcmode="lin" valueType="num">
                                      <p:cBhvr additive="base">
                                        <p:cTn id="61" dur="500" fill="hold"/>
                                        <p:tgtEl>
                                          <p:spTgt spid="30"/>
                                        </p:tgtEl>
                                        <p:attrNameLst>
                                          <p:attrName>ppt_x</p:attrName>
                                        </p:attrNameLst>
                                      </p:cBhvr>
                                      <p:tavLst>
                                        <p:tav tm="0">
                                          <p:val>
                                            <p:strVal val="#ppt_x"/>
                                          </p:val>
                                        </p:tav>
                                        <p:tav tm="100000">
                                          <p:val>
                                            <p:strVal val="#ppt_x"/>
                                          </p:val>
                                        </p:tav>
                                      </p:tavLst>
                                    </p:anim>
                                    <p:anim calcmode="lin" valueType="num">
                                      <p:cBhvr additive="base">
                                        <p:cTn id="62" dur="500" fill="hold"/>
                                        <p:tgtEl>
                                          <p:spTgt spid="30"/>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10251"/>
                                        </p:tgtEl>
                                        <p:attrNameLst>
                                          <p:attrName>style.visibility</p:attrName>
                                        </p:attrNameLst>
                                      </p:cBhvr>
                                      <p:to>
                                        <p:strVal val="visible"/>
                                      </p:to>
                                    </p:set>
                                    <p:anim calcmode="lin" valueType="num">
                                      <p:cBhvr additive="base">
                                        <p:cTn id="65" dur="500" fill="hold"/>
                                        <p:tgtEl>
                                          <p:spTgt spid="10251"/>
                                        </p:tgtEl>
                                        <p:attrNameLst>
                                          <p:attrName>ppt_x</p:attrName>
                                        </p:attrNameLst>
                                      </p:cBhvr>
                                      <p:tavLst>
                                        <p:tav tm="0">
                                          <p:val>
                                            <p:strVal val="#ppt_x"/>
                                          </p:val>
                                        </p:tav>
                                        <p:tav tm="100000">
                                          <p:val>
                                            <p:strVal val="#ppt_x"/>
                                          </p:val>
                                        </p:tav>
                                      </p:tavLst>
                                    </p:anim>
                                    <p:anim calcmode="lin" valueType="num">
                                      <p:cBhvr additive="base">
                                        <p:cTn id="66" dur="500" fill="hold"/>
                                        <p:tgtEl>
                                          <p:spTgt spid="10251"/>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25"/>
                                        </p:tgtEl>
                                        <p:attrNameLst>
                                          <p:attrName>style.visibility</p:attrName>
                                        </p:attrNameLst>
                                      </p:cBhvr>
                                      <p:to>
                                        <p:strVal val="visible"/>
                                      </p:to>
                                    </p:set>
                                    <p:anim calcmode="lin" valueType="num">
                                      <p:cBhvr additive="base">
                                        <p:cTn id="69" dur="500" fill="hold"/>
                                        <p:tgtEl>
                                          <p:spTgt spid="25"/>
                                        </p:tgtEl>
                                        <p:attrNameLst>
                                          <p:attrName>ppt_x</p:attrName>
                                        </p:attrNameLst>
                                      </p:cBhvr>
                                      <p:tavLst>
                                        <p:tav tm="0">
                                          <p:val>
                                            <p:strVal val="#ppt_x"/>
                                          </p:val>
                                        </p:tav>
                                        <p:tav tm="100000">
                                          <p:val>
                                            <p:strVal val="#ppt_x"/>
                                          </p:val>
                                        </p:tav>
                                      </p:tavLst>
                                    </p:anim>
                                    <p:anim calcmode="lin" valueType="num">
                                      <p:cBhvr additive="base">
                                        <p:cTn id="70"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2" presetClass="entr" presetSubtype="4" fill="hold" nodeType="clickEffect">
                                  <p:stCondLst>
                                    <p:cond delay="0"/>
                                  </p:stCondLst>
                                  <p:childTnLst>
                                    <p:set>
                                      <p:cBhvr>
                                        <p:cTn id="74" dur="1" fill="hold">
                                          <p:stCondLst>
                                            <p:cond delay="0"/>
                                          </p:stCondLst>
                                        </p:cTn>
                                        <p:tgtEl>
                                          <p:spTgt spid="31"/>
                                        </p:tgtEl>
                                        <p:attrNameLst>
                                          <p:attrName>style.visibility</p:attrName>
                                        </p:attrNameLst>
                                      </p:cBhvr>
                                      <p:to>
                                        <p:strVal val="visible"/>
                                      </p:to>
                                    </p:set>
                                    <p:anim calcmode="lin" valueType="num">
                                      <p:cBhvr additive="base">
                                        <p:cTn id="75" dur="500" fill="hold"/>
                                        <p:tgtEl>
                                          <p:spTgt spid="31"/>
                                        </p:tgtEl>
                                        <p:attrNameLst>
                                          <p:attrName>ppt_x</p:attrName>
                                        </p:attrNameLst>
                                      </p:cBhvr>
                                      <p:tavLst>
                                        <p:tav tm="0">
                                          <p:val>
                                            <p:strVal val="#ppt_x"/>
                                          </p:val>
                                        </p:tav>
                                        <p:tav tm="100000">
                                          <p:val>
                                            <p:strVal val="#ppt_x"/>
                                          </p:val>
                                        </p:tav>
                                      </p:tavLst>
                                    </p:anim>
                                    <p:anim calcmode="lin" valueType="num">
                                      <p:cBhvr additive="base">
                                        <p:cTn id="76" dur="500" fill="hold"/>
                                        <p:tgtEl>
                                          <p:spTgt spid="31"/>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10250"/>
                                        </p:tgtEl>
                                        <p:attrNameLst>
                                          <p:attrName>style.visibility</p:attrName>
                                        </p:attrNameLst>
                                      </p:cBhvr>
                                      <p:to>
                                        <p:strVal val="visible"/>
                                      </p:to>
                                    </p:set>
                                    <p:anim calcmode="lin" valueType="num">
                                      <p:cBhvr additive="base">
                                        <p:cTn id="79" dur="500" fill="hold"/>
                                        <p:tgtEl>
                                          <p:spTgt spid="10250"/>
                                        </p:tgtEl>
                                        <p:attrNameLst>
                                          <p:attrName>ppt_x</p:attrName>
                                        </p:attrNameLst>
                                      </p:cBhvr>
                                      <p:tavLst>
                                        <p:tav tm="0">
                                          <p:val>
                                            <p:strVal val="#ppt_x"/>
                                          </p:val>
                                        </p:tav>
                                        <p:tav tm="100000">
                                          <p:val>
                                            <p:strVal val="#ppt_x"/>
                                          </p:val>
                                        </p:tav>
                                      </p:tavLst>
                                    </p:anim>
                                    <p:anim calcmode="lin" valueType="num">
                                      <p:cBhvr additive="base">
                                        <p:cTn id="80" dur="500" fill="hold"/>
                                        <p:tgtEl>
                                          <p:spTgt spid="10250"/>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26"/>
                                        </p:tgtEl>
                                        <p:attrNameLst>
                                          <p:attrName>style.visibility</p:attrName>
                                        </p:attrNameLst>
                                      </p:cBhvr>
                                      <p:to>
                                        <p:strVal val="visible"/>
                                      </p:to>
                                    </p:set>
                                    <p:anim calcmode="lin" valueType="num">
                                      <p:cBhvr additive="base">
                                        <p:cTn id="83" dur="500" fill="hold"/>
                                        <p:tgtEl>
                                          <p:spTgt spid="26"/>
                                        </p:tgtEl>
                                        <p:attrNameLst>
                                          <p:attrName>ppt_x</p:attrName>
                                        </p:attrNameLst>
                                      </p:cBhvr>
                                      <p:tavLst>
                                        <p:tav tm="0">
                                          <p:val>
                                            <p:strVal val="#ppt_x"/>
                                          </p:val>
                                        </p:tav>
                                        <p:tav tm="100000">
                                          <p:val>
                                            <p:strVal val="#ppt_x"/>
                                          </p:val>
                                        </p:tav>
                                      </p:tavLst>
                                    </p:anim>
                                    <p:anim calcmode="lin" valueType="num">
                                      <p:cBhvr additive="base">
                                        <p:cTn id="8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5" grpId="0" animBg="1"/>
      <p:bldP spid="24" grpId="0" animBg="1"/>
      <p:bldP spid="23" grpId="0" animBg="1"/>
      <p:bldP spid="20" grpId="0" animBg="1"/>
      <p:bldP spid="10244" grpId="0"/>
      <p:bldP spid="10245" grpId="0"/>
      <p:bldP spid="10246" grpId="0"/>
      <p:bldP spid="10250" grpId="0"/>
      <p:bldP spid="1025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29 Imagen" descr="image001.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86125" y="5143500"/>
            <a:ext cx="2817813" cy="1217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4 Imagen" descr="cerebro.gif"/>
          <p:cNvPicPr>
            <a:picLocks noChangeAspect="1"/>
          </p:cNvPicPr>
          <p:nvPr/>
        </p:nvPicPr>
        <p:blipFill>
          <a:blip r:embed="rId3" cstate="print">
            <a:duotone>
              <a:prstClr val="black"/>
              <a:schemeClr val="accent1">
                <a:tint val="45000"/>
                <a:satMod val="400000"/>
              </a:schemeClr>
            </a:duotone>
          </a:blip>
          <a:stretch>
            <a:fillRect/>
          </a:stretch>
        </p:blipFill>
        <p:spPr>
          <a:xfrm>
            <a:off x="8349156" y="0"/>
            <a:ext cx="794843" cy="1071546"/>
          </a:xfrm>
          <a:prstGeom prst="rect">
            <a:avLst/>
          </a:prstGeom>
        </p:spPr>
      </p:pic>
      <p:sp>
        <p:nvSpPr>
          <p:cNvPr id="11268" name="Rectangle 4"/>
          <p:cNvSpPr>
            <a:spLocks noChangeArrowheads="1"/>
          </p:cNvSpPr>
          <p:nvPr/>
        </p:nvSpPr>
        <p:spPr bwMode="auto">
          <a:xfrm>
            <a:off x="500063" y="1571625"/>
            <a:ext cx="7929562"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r>
              <a:rPr lang="es-ES" altLang="es-VE">
                <a:cs typeface="Times New Roman" panose="02020603050405020304" pitchFamily="18" charset="0"/>
              </a:rPr>
              <a:t>La realización de esta investigación, se justifica desde (3) tres puntos de vista:</a:t>
            </a:r>
            <a:endParaRPr lang="es-ES" altLang="es-VE" sz="2800"/>
          </a:p>
        </p:txBody>
      </p:sp>
      <p:sp>
        <p:nvSpPr>
          <p:cNvPr id="6" name="5 CuadroTexto"/>
          <p:cNvSpPr txBox="1"/>
          <p:nvPr/>
        </p:nvSpPr>
        <p:spPr>
          <a:xfrm>
            <a:off x="285720" y="357166"/>
            <a:ext cx="8286808" cy="923330"/>
          </a:xfrm>
          <a:prstGeom prst="rect">
            <a:avLst/>
          </a:prstGeom>
          <a:noFill/>
        </p:spPr>
        <p:txBody>
          <a:bodyPr>
            <a:spAutoFit/>
          </a:bodyPr>
          <a:lstStyle/>
          <a:p>
            <a:pPr algn="ctr">
              <a:defRPr/>
            </a:pPr>
            <a:r>
              <a:rPr lang="es-ES_tradnl" sz="5400" dirty="0">
                <a:ln w="10160">
                  <a:solidFill>
                    <a:schemeClr val="accent1"/>
                  </a:solidFill>
                  <a:prstDash val="solid"/>
                </a:ln>
                <a:solidFill>
                  <a:srgbClr val="FFFFFF"/>
                </a:solidFill>
                <a:effectLst>
                  <a:outerShdw blurRad="38100" dist="32000" dir="5400000" algn="tl">
                    <a:srgbClr val="000000">
                      <a:alpha val="30000"/>
                    </a:srgbClr>
                  </a:outerShdw>
                  <a:reflection blurRad="6350" stA="60000" endA="900" endPos="58000" dir="5400000" sy="-100000" algn="bl" rotWithShape="0"/>
                </a:effectLst>
                <a:latin typeface="Arial" charset="0"/>
              </a:rPr>
              <a:t>Justificación</a:t>
            </a:r>
            <a:endParaRPr lang="es-ES" sz="5400" dirty="0">
              <a:ln w="10160">
                <a:solidFill>
                  <a:schemeClr val="accent1"/>
                </a:solidFill>
                <a:prstDash val="solid"/>
              </a:ln>
              <a:solidFill>
                <a:srgbClr val="FFFFFF"/>
              </a:solidFill>
              <a:effectLst>
                <a:outerShdw blurRad="38100" dist="32000" dir="5400000" algn="tl">
                  <a:srgbClr val="000000">
                    <a:alpha val="30000"/>
                  </a:srgbClr>
                </a:outerShdw>
                <a:reflection blurRad="6350" stA="60000" endA="900" endPos="58000" dir="5400000" sy="-100000" algn="bl" rotWithShape="0"/>
              </a:effectLst>
              <a:latin typeface="Arial" charset="0"/>
            </a:endParaRPr>
          </a:p>
        </p:txBody>
      </p:sp>
      <p:sp>
        <p:nvSpPr>
          <p:cNvPr id="7" name="6 Rectángulo redondeado"/>
          <p:cNvSpPr/>
          <p:nvPr/>
        </p:nvSpPr>
        <p:spPr>
          <a:xfrm>
            <a:off x="357158" y="2857496"/>
            <a:ext cx="2643206" cy="1285884"/>
          </a:xfrm>
          <a:prstGeom prst="roundRect">
            <a:avLst/>
          </a:prstGeom>
          <a:solidFill>
            <a:srgbClr val="92D050"/>
          </a:solidFill>
        </p:spPr>
        <p:style>
          <a:lnRef idx="0">
            <a:schemeClr val="accent2"/>
          </a:lnRef>
          <a:fillRef idx="3">
            <a:schemeClr val="accent2"/>
          </a:fillRef>
          <a:effectRef idx="3">
            <a:schemeClr val="accent2"/>
          </a:effectRef>
          <a:fontRef idx="minor">
            <a:schemeClr val="lt1"/>
          </a:fontRef>
        </p:style>
        <p:txBody>
          <a:bodyPr anchor="ctr"/>
          <a:lstStyle/>
          <a:p>
            <a:pPr algn="ctr">
              <a:defRPr/>
            </a:pPr>
            <a:r>
              <a:rPr lang="es-ES_tradnl" dirty="0"/>
              <a:t>Teórico</a:t>
            </a:r>
            <a:endParaRPr lang="es-ES" dirty="0"/>
          </a:p>
        </p:txBody>
      </p:sp>
      <p:sp>
        <p:nvSpPr>
          <p:cNvPr id="8" name="7 Rectángulo redondeado"/>
          <p:cNvSpPr/>
          <p:nvPr/>
        </p:nvSpPr>
        <p:spPr>
          <a:xfrm>
            <a:off x="3214678" y="2857496"/>
            <a:ext cx="2643206" cy="1285884"/>
          </a:xfrm>
          <a:prstGeom prst="roundRect">
            <a:avLst/>
          </a:prstGeom>
          <a:solidFill>
            <a:srgbClr val="00B0F0"/>
          </a:solidFill>
        </p:spPr>
        <p:style>
          <a:lnRef idx="0">
            <a:schemeClr val="accent2"/>
          </a:lnRef>
          <a:fillRef idx="3">
            <a:schemeClr val="accent2"/>
          </a:fillRef>
          <a:effectRef idx="3">
            <a:schemeClr val="accent2"/>
          </a:effectRef>
          <a:fontRef idx="minor">
            <a:schemeClr val="lt1"/>
          </a:fontRef>
        </p:style>
        <p:txBody>
          <a:bodyPr anchor="ctr"/>
          <a:lstStyle/>
          <a:p>
            <a:pPr algn="ctr">
              <a:defRPr/>
            </a:pPr>
            <a:r>
              <a:rPr lang="es-ES_tradnl" dirty="0"/>
              <a:t>Metodológico</a:t>
            </a:r>
            <a:endParaRPr lang="es-ES" dirty="0"/>
          </a:p>
        </p:txBody>
      </p:sp>
      <p:sp>
        <p:nvSpPr>
          <p:cNvPr id="9" name="8 Rectángulo redondeado"/>
          <p:cNvSpPr/>
          <p:nvPr/>
        </p:nvSpPr>
        <p:spPr>
          <a:xfrm>
            <a:off x="6072198" y="2857496"/>
            <a:ext cx="2643206" cy="1285884"/>
          </a:xfrm>
          <a:prstGeom prst="roundRect">
            <a:avLst/>
          </a:prstGeom>
          <a:solidFill>
            <a:srgbClr val="92D050"/>
          </a:solidFill>
        </p:spPr>
        <p:style>
          <a:lnRef idx="0">
            <a:schemeClr val="accent2"/>
          </a:lnRef>
          <a:fillRef idx="3">
            <a:schemeClr val="accent2"/>
          </a:fillRef>
          <a:effectRef idx="3">
            <a:schemeClr val="accent2"/>
          </a:effectRef>
          <a:fontRef idx="minor">
            <a:schemeClr val="lt1"/>
          </a:fontRef>
        </p:style>
        <p:txBody>
          <a:bodyPr anchor="ctr"/>
          <a:lstStyle/>
          <a:p>
            <a:pPr algn="ctr">
              <a:defRPr/>
            </a:pPr>
            <a:r>
              <a:rPr lang="es-ES_tradnl" dirty="0"/>
              <a:t>Práctico</a:t>
            </a:r>
            <a:endParaRPr lang="es-ES" dirty="0"/>
          </a:p>
        </p:txBody>
      </p:sp>
      <p:sp>
        <p:nvSpPr>
          <p:cNvPr id="22" name="21 Flecha derecha"/>
          <p:cNvSpPr/>
          <p:nvPr/>
        </p:nvSpPr>
        <p:spPr>
          <a:xfrm rot="5400000">
            <a:off x="1464469" y="4393406"/>
            <a:ext cx="571500" cy="357188"/>
          </a:xfrm>
          <a:prstGeom prst="rightArrow">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s-E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23" name="22 Flecha derecha"/>
          <p:cNvSpPr/>
          <p:nvPr/>
        </p:nvSpPr>
        <p:spPr>
          <a:xfrm rot="5400000">
            <a:off x="4321969" y="4393406"/>
            <a:ext cx="571500" cy="357188"/>
          </a:xfrm>
          <a:prstGeom prst="rightArrow">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s-E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24" name="23 Flecha derecha"/>
          <p:cNvSpPr/>
          <p:nvPr/>
        </p:nvSpPr>
        <p:spPr>
          <a:xfrm rot="5400000">
            <a:off x="7179469" y="4393406"/>
            <a:ext cx="571500" cy="357188"/>
          </a:xfrm>
          <a:prstGeom prst="rightArrow">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s-E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pic>
        <p:nvPicPr>
          <p:cNvPr id="25" name="24 Imagen" descr="Address-Book.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71500" y="4857750"/>
            <a:ext cx="2286000"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25 CuadroTexto"/>
          <p:cNvSpPr txBox="1">
            <a:spLocks noChangeArrowheads="1"/>
          </p:cNvSpPr>
          <p:nvPr/>
        </p:nvSpPr>
        <p:spPr bwMode="auto">
          <a:xfrm>
            <a:off x="1000125" y="5357813"/>
            <a:ext cx="15716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s-ES_tradnl" altLang="es-VE"/>
              <a:t>Teoría Fácil y Concisa</a:t>
            </a:r>
            <a:endParaRPr lang="es-ES" altLang="es-VE"/>
          </a:p>
        </p:txBody>
      </p:sp>
      <p:sp>
        <p:nvSpPr>
          <p:cNvPr id="27" name="26 CuadroTexto"/>
          <p:cNvSpPr txBox="1"/>
          <p:nvPr/>
        </p:nvSpPr>
        <p:spPr>
          <a:xfrm>
            <a:off x="3571868" y="5214950"/>
            <a:ext cx="2214578" cy="1077218"/>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s-E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charset="0"/>
              </a:rPr>
              <a:t>Álvaro Galvis</a:t>
            </a:r>
          </a:p>
        </p:txBody>
      </p:sp>
      <p:pic>
        <p:nvPicPr>
          <p:cNvPr id="28" name="27 Imagen" descr="recursos informaticos.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786563" y="4857750"/>
            <a:ext cx="1639887"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ll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ppt_x</p:attrName>
                                        </p:attrNameLst>
                                      </p:cBhvr>
                                      <p:tavLst>
                                        <p:tav tm="0">
                                          <p:val>
                                            <p:strVal val="#ppt_x-.2"/>
                                          </p:val>
                                        </p:tav>
                                        <p:tav tm="100000">
                                          <p:val>
                                            <p:strVal val="#ppt_x"/>
                                          </p:val>
                                        </p:tav>
                                      </p:tavLst>
                                    </p:anim>
                                    <p:anim calcmode="lin" valueType="num">
                                      <p:cBhvr>
                                        <p:cTn id="8"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9" dur="1000"/>
                                        <p:tgtEl>
                                          <p:spTgt spid="6"/>
                                        </p:tgtEl>
                                      </p:cBhvr>
                                    </p:animEffect>
                                  </p:childTnLst>
                                </p:cTn>
                              </p:par>
                              <p:par>
                                <p:cTn id="10" presetID="29"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ppt_x</p:attrName>
                                        </p:attrNameLst>
                                      </p:cBhvr>
                                      <p:tavLst>
                                        <p:tav tm="0">
                                          <p:val>
                                            <p:strVal val="#ppt_x-.2"/>
                                          </p:val>
                                        </p:tav>
                                        <p:tav tm="100000">
                                          <p:val>
                                            <p:strVal val="#ppt_x"/>
                                          </p:val>
                                        </p:tav>
                                      </p:tavLst>
                                    </p:anim>
                                    <p:anim calcmode="lin" valueType="num">
                                      <p:cBhvr>
                                        <p:cTn id="13"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14" dur="1000"/>
                                        <p:tgtEl>
                                          <p:spTgt spid="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6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5"/>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7"/>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0"/>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4" fill="hold" nodeType="clickEffect">
                                  <p:stCondLst>
                                    <p:cond delay="0"/>
                                  </p:stCondLst>
                                  <p:childTnLst>
                                    <p:set>
                                      <p:cBhvr>
                                        <p:cTn id="50" dur="1" fill="hold">
                                          <p:stCondLst>
                                            <p:cond delay="0"/>
                                          </p:stCondLst>
                                        </p:cTn>
                                        <p:tgtEl>
                                          <p:spTgt spid="9"/>
                                        </p:tgtEl>
                                        <p:attrNameLst>
                                          <p:attrName>style.visibility</p:attrName>
                                        </p:attrNameLst>
                                      </p:cBhvr>
                                      <p:to>
                                        <p:strVal val="visible"/>
                                      </p:to>
                                    </p:set>
                                    <p:anim calcmode="lin" valueType="num">
                                      <p:cBhvr additive="base">
                                        <p:cTn id="51" dur="500" fill="hold"/>
                                        <p:tgtEl>
                                          <p:spTgt spid="9"/>
                                        </p:tgtEl>
                                        <p:attrNameLst>
                                          <p:attrName>ppt_x</p:attrName>
                                        </p:attrNameLst>
                                      </p:cBhvr>
                                      <p:tavLst>
                                        <p:tav tm="0">
                                          <p:val>
                                            <p:strVal val="#ppt_x"/>
                                          </p:val>
                                        </p:tav>
                                        <p:tav tm="100000">
                                          <p:val>
                                            <p:strVal val="#ppt_x"/>
                                          </p:val>
                                        </p:tav>
                                      </p:tavLst>
                                    </p:anim>
                                    <p:anim calcmode="lin" valueType="num">
                                      <p:cBhvr additive="base">
                                        <p:cTn id="5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4"/>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P spid="22" grpId="0" animBg="1"/>
      <p:bldP spid="23" grpId="0" animBg="1"/>
      <p:bldP spid="24" grpId="0" animBg="1"/>
      <p:bldP spid="2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Flecha derecha"/>
          <p:cNvSpPr/>
          <p:nvPr/>
        </p:nvSpPr>
        <p:spPr>
          <a:xfrm>
            <a:off x="3571875" y="2286000"/>
            <a:ext cx="2357438" cy="1214438"/>
          </a:xfrm>
          <a:prstGeom prst="rightArrow">
            <a:avLst/>
          </a:prstGeom>
        </p:spPr>
        <p:style>
          <a:lnRef idx="1">
            <a:schemeClr val="dk1"/>
          </a:lnRef>
          <a:fillRef idx="2">
            <a:schemeClr val="dk1"/>
          </a:fillRef>
          <a:effectRef idx="1">
            <a:schemeClr val="dk1"/>
          </a:effectRef>
          <a:fontRef idx="minor">
            <a:schemeClr val="dk1"/>
          </a:fontRef>
        </p:style>
        <p:txBody>
          <a:bodyPr anchor="ctr"/>
          <a:lstStyle/>
          <a:p>
            <a:pPr algn="ctr">
              <a:defRPr/>
            </a:pPr>
            <a:endParaRPr lang="es-ES"/>
          </a:p>
        </p:txBody>
      </p:sp>
      <p:pic>
        <p:nvPicPr>
          <p:cNvPr id="4" name="3 Imagen" descr="cerebro.gif"/>
          <p:cNvPicPr>
            <a:picLocks noChangeAspect="1"/>
          </p:cNvPicPr>
          <p:nvPr/>
        </p:nvPicPr>
        <p:blipFill>
          <a:blip r:embed="rId2" cstate="print">
            <a:duotone>
              <a:prstClr val="black"/>
              <a:schemeClr val="accent1">
                <a:tint val="45000"/>
                <a:satMod val="400000"/>
              </a:schemeClr>
            </a:duotone>
          </a:blip>
          <a:stretch>
            <a:fillRect/>
          </a:stretch>
        </p:blipFill>
        <p:spPr>
          <a:xfrm>
            <a:off x="8349156" y="0"/>
            <a:ext cx="794843" cy="1071546"/>
          </a:xfrm>
          <a:prstGeom prst="rect">
            <a:avLst/>
          </a:prstGeom>
        </p:spPr>
      </p:pic>
      <p:sp>
        <p:nvSpPr>
          <p:cNvPr id="5" name="4 CuadroTexto"/>
          <p:cNvSpPr txBox="1"/>
          <p:nvPr/>
        </p:nvSpPr>
        <p:spPr>
          <a:xfrm>
            <a:off x="285720" y="357166"/>
            <a:ext cx="8286808" cy="923330"/>
          </a:xfrm>
          <a:prstGeom prst="rect">
            <a:avLst/>
          </a:prstGeom>
          <a:noFill/>
        </p:spPr>
        <p:txBody>
          <a:bodyPr>
            <a:spAutoFit/>
          </a:bodyPr>
          <a:lstStyle/>
          <a:p>
            <a:pPr algn="ctr">
              <a:defRPr/>
            </a:pPr>
            <a:r>
              <a:rPr lang="es-ES_tradnl" sz="5400" dirty="0">
                <a:ln w="10160">
                  <a:solidFill>
                    <a:schemeClr val="accent1"/>
                  </a:solidFill>
                  <a:prstDash val="solid"/>
                </a:ln>
                <a:solidFill>
                  <a:srgbClr val="FFFFFF"/>
                </a:solidFill>
                <a:effectLst>
                  <a:outerShdw blurRad="38100" dist="32000" dir="5400000" algn="tl">
                    <a:srgbClr val="000000">
                      <a:alpha val="30000"/>
                    </a:srgbClr>
                  </a:outerShdw>
                  <a:reflection blurRad="6350" stA="60000" endA="900" endPos="58000" dir="5400000" sy="-100000" algn="bl" rotWithShape="0"/>
                </a:effectLst>
                <a:latin typeface="Arial" charset="0"/>
              </a:rPr>
              <a:t>Delimitación</a:t>
            </a:r>
            <a:endParaRPr lang="es-ES" sz="5400" dirty="0">
              <a:ln w="10160">
                <a:solidFill>
                  <a:schemeClr val="accent1"/>
                </a:solidFill>
                <a:prstDash val="solid"/>
              </a:ln>
              <a:solidFill>
                <a:srgbClr val="FFFFFF"/>
              </a:solidFill>
              <a:effectLst>
                <a:outerShdw blurRad="38100" dist="32000" dir="5400000" algn="tl">
                  <a:srgbClr val="000000">
                    <a:alpha val="30000"/>
                  </a:srgbClr>
                </a:outerShdw>
                <a:reflection blurRad="6350" stA="60000" endA="900" endPos="58000" dir="5400000" sy="-100000" algn="bl" rotWithShape="0"/>
              </a:effectLst>
              <a:latin typeface="Arial" charset="0"/>
            </a:endParaRPr>
          </a:p>
        </p:txBody>
      </p:sp>
      <p:sp>
        <p:nvSpPr>
          <p:cNvPr id="7" name="6 Rectángulo redondeado"/>
          <p:cNvSpPr/>
          <p:nvPr/>
        </p:nvSpPr>
        <p:spPr>
          <a:xfrm>
            <a:off x="285750" y="1857375"/>
            <a:ext cx="3071813" cy="2286000"/>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dirty="0">
              <a:solidFill>
                <a:schemeClr val="bg1"/>
              </a:solidFill>
            </a:endParaRPr>
          </a:p>
          <a:p>
            <a:pPr algn="ctr">
              <a:defRPr/>
            </a:pPr>
            <a:endParaRPr lang="es-ES_tradnl" dirty="0">
              <a:solidFill>
                <a:schemeClr val="bg1"/>
              </a:solidFill>
            </a:endParaRPr>
          </a:p>
          <a:p>
            <a:pPr algn="ctr">
              <a:defRPr/>
            </a:pPr>
            <a:endParaRPr lang="es-ES_tradnl" dirty="0">
              <a:solidFill>
                <a:schemeClr val="bg1"/>
              </a:solidFill>
            </a:endParaRPr>
          </a:p>
          <a:p>
            <a:pPr algn="ctr">
              <a:defRPr/>
            </a:pPr>
            <a:endParaRPr lang="es-ES_tradnl" dirty="0">
              <a:solidFill>
                <a:schemeClr val="tx1"/>
              </a:solidFill>
            </a:endParaRPr>
          </a:p>
          <a:p>
            <a:pPr algn="ctr">
              <a:defRPr/>
            </a:pPr>
            <a:endParaRPr lang="es-ES_tradnl" sz="1600" b="1" dirty="0">
              <a:solidFill>
                <a:schemeClr val="tx1"/>
              </a:solidFill>
            </a:endParaRPr>
          </a:p>
          <a:p>
            <a:pPr algn="ctr">
              <a:defRPr/>
            </a:pPr>
            <a:endParaRPr lang="es-ES_tradnl" sz="1600" b="1" dirty="0">
              <a:solidFill>
                <a:schemeClr val="tx1"/>
              </a:solidFill>
            </a:endParaRPr>
          </a:p>
          <a:p>
            <a:pPr algn="ctr">
              <a:defRPr/>
            </a:pPr>
            <a:endParaRPr lang="es-ES_tradnl" sz="1600" b="1" dirty="0">
              <a:solidFill>
                <a:schemeClr val="tx1"/>
              </a:solidFill>
            </a:endParaRPr>
          </a:p>
          <a:p>
            <a:pPr algn="ctr">
              <a:defRPr/>
            </a:pPr>
            <a:r>
              <a:rPr lang="es-ES_tradnl" sz="1600" b="1" dirty="0">
                <a:solidFill>
                  <a:schemeClr val="tx1"/>
                </a:solidFill>
              </a:rPr>
              <a:t>Desarrollo de Software</a:t>
            </a:r>
            <a:endParaRPr lang="es-ES" sz="1600" b="1" dirty="0">
              <a:solidFill>
                <a:schemeClr val="tx1"/>
              </a:solidFill>
            </a:endParaRPr>
          </a:p>
        </p:txBody>
      </p:sp>
      <p:pic>
        <p:nvPicPr>
          <p:cNvPr id="9" name="8 Imagen" descr="estructura_sof.gif"/>
          <p:cNvPicPr>
            <a:picLocks noChangeAspect="1"/>
          </p:cNvPicPr>
          <p:nvPr/>
        </p:nvPicPr>
        <p:blipFill>
          <a:blip r:embed="rId3">
            <a:lum contrast="30000"/>
            <a:extLst>
              <a:ext uri="{28A0092B-C50C-407E-A947-70E740481C1C}">
                <a14:useLocalDpi xmlns:a14="http://schemas.microsoft.com/office/drawing/2010/main" val="0"/>
              </a:ext>
            </a:extLst>
          </a:blip>
          <a:srcRect/>
          <a:stretch>
            <a:fillRect/>
          </a:stretch>
        </p:blipFill>
        <p:spPr bwMode="auto">
          <a:xfrm>
            <a:off x="500063" y="2000250"/>
            <a:ext cx="2519362" cy="178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9 CuadroTexto"/>
          <p:cNvSpPr txBox="1">
            <a:spLocks noChangeArrowheads="1"/>
          </p:cNvSpPr>
          <p:nvPr/>
        </p:nvSpPr>
        <p:spPr bwMode="auto">
          <a:xfrm>
            <a:off x="3643313" y="2568575"/>
            <a:ext cx="21431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s-ES_tradnl" altLang="es-VE"/>
              <a:t>Septiembre 2007 Septiembre 2008</a:t>
            </a:r>
            <a:endParaRPr lang="es-ES" altLang="es-VE"/>
          </a:p>
        </p:txBody>
      </p:sp>
      <p:pic>
        <p:nvPicPr>
          <p:cNvPr id="11" name="Picture 4" descr="nueva versión logo circulo"/>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053138" y="1285875"/>
            <a:ext cx="3090862" cy="292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12 Imagen" descr="estudiantes.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786563" y="1785938"/>
            <a:ext cx="10001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14 Flecha derecha"/>
          <p:cNvSpPr/>
          <p:nvPr/>
        </p:nvSpPr>
        <p:spPr>
          <a:xfrm rot="5400000">
            <a:off x="7215188" y="4357688"/>
            <a:ext cx="571500" cy="285750"/>
          </a:xfrm>
          <a:prstGeom prst="rightArrow">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s-E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6" name="15 Rectángulo redondeado"/>
          <p:cNvSpPr/>
          <p:nvPr/>
        </p:nvSpPr>
        <p:spPr>
          <a:xfrm>
            <a:off x="5857875" y="4929188"/>
            <a:ext cx="3071813" cy="857250"/>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dirty="0">
              <a:solidFill>
                <a:schemeClr val="bg1"/>
              </a:solidFill>
            </a:endParaRPr>
          </a:p>
          <a:p>
            <a:pPr algn="ctr">
              <a:defRPr/>
            </a:pPr>
            <a:r>
              <a:rPr lang="es-ES_tradnl" dirty="0">
                <a:solidFill>
                  <a:schemeClr val="tx1"/>
                </a:solidFill>
              </a:rPr>
              <a:t>Ingeniería de Computación</a:t>
            </a:r>
            <a:endParaRPr lang="es-ES_tradnl" sz="1600" b="1" dirty="0">
              <a:solidFill>
                <a:schemeClr val="tx1"/>
              </a:solidFill>
            </a:endParaRPr>
          </a:p>
          <a:p>
            <a:pPr algn="ctr">
              <a:defRPr/>
            </a:pPr>
            <a:endParaRPr lang="es-ES_tradnl" sz="1600" b="1" dirty="0">
              <a:solidFill>
                <a:schemeClr val="tx1"/>
              </a:solidFill>
            </a:endParaRPr>
          </a:p>
        </p:txBody>
      </p:sp>
      <p:sp>
        <p:nvSpPr>
          <p:cNvPr id="17" name="16 Flecha derecha"/>
          <p:cNvSpPr/>
          <p:nvPr/>
        </p:nvSpPr>
        <p:spPr>
          <a:xfrm rot="5400000">
            <a:off x="1785938" y="4357688"/>
            <a:ext cx="571500" cy="285750"/>
          </a:xfrm>
          <a:prstGeom prst="rightArrow">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s-E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8" name="17 Rectángulo redondeado"/>
          <p:cNvSpPr/>
          <p:nvPr/>
        </p:nvSpPr>
        <p:spPr>
          <a:xfrm>
            <a:off x="500063" y="4857750"/>
            <a:ext cx="3071812" cy="857250"/>
          </a:xfrm>
          <a:prstGeom prst="round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_tradnl" dirty="0">
              <a:solidFill>
                <a:schemeClr val="bg1"/>
              </a:solidFill>
            </a:endParaRPr>
          </a:p>
          <a:p>
            <a:pPr algn="ctr">
              <a:defRPr/>
            </a:pPr>
            <a:r>
              <a:rPr lang="es-ES_tradnl" dirty="0">
                <a:solidFill>
                  <a:schemeClr val="tx1"/>
                </a:solidFill>
              </a:rPr>
              <a:t>Estructuras de Control</a:t>
            </a:r>
            <a:endParaRPr lang="es-ES_tradnl" sz="1600" b="1" dirty="0">
              <a:solidFill>
                <a:schemeClr val="tx1"/>
              </a:solidFill>
            </a:endParaRPr>
          </a:p>
        </p:txBody>
      </p:sp>
      <p:sp>
        <p:nvSpPr>
          <p:cNvPr id="19" name="18 Rectángulo redondeado"/>
          <p:cNvSpPr/>
          <p:nvPr/>
        </p:nvSpPr>
        <p:spPr>
          <a:xfrm>
            <a:off x="0" y="6215063"/>
            <a:ext cx="1500188" cy="571500"/>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es-ES_tradnl" dirty="0">
              <a:solidFill>
                <a:schemeClr val="bg1"/>
              </a:solidFill>
            </a:endParaRPr>
          </a:p>
          <a:p>
            <a:pPr algn="ctr">
              <a:defRPr/>
            </a:pPr>
            <a:r>
              <a:rPr lang="es-ES_tradnl" dirty="0">
                <a:solidFill>
                  <a:schemeClr val="tx1"/>
                </a:solidFill>
              </a:rPr>
              <a:t>Secuencial</a:t>
            </a:r>
            <a:endParaRPr lang="es-ES_tradnl" sz="1600" b="1" dirty="0">
              <a:solidFill>
                <a:schemeClr val="tx1"/>
              </a:solidFill>
            </a:endParaRPr>
          </a:p>
        </p:txBody>
      </p:sp>
      <p:sp>
        <p:nvSpPr>
          <p:cNvPr id="20" name="19 Rectángulo redondeado"/>
          <p:cNvSpPr/>
          <p:nvPr/>
        </p:nvSpPr>
        <p:spPr>
          <a:xfrm>
            <a:off x="1571625" y="6215063"/>
            <a:ext cx="1928813" cy="571500"/>
          </a:xfrm>
          <a:prstGeom prst="roundRect">
            <a:avLst/>
          </a:prstGeom>
          <a:gradFill flip="none" rotWithShape="1">
            <a:gsLst>
              <a:gs pos="0">
                <a:schemeClr val="accent6">
                  <a:tint val="66000"/>
                  <a:satMod val="160000"/>
                </a:schemeClr>
              </a:gs>
              <a:gs pos="50000">
                <a:schemeClr val="accent6">
                  <a:tint val="44500"/>
                  <a:satMod val="160000"/>
                </a:schemeClr>
              </a:gs>
              <a:gs pos="100000">
                <a:schemeClr val="accent6">
                  <a:tint val="23500"/>
                  <a:satMod val="160000"/>
                </a:schemeClr>
              </a:gs>
            </a:gsLst>
            <a:lin ang="2700000" scaled="1"/>
            <a:tileRect/>
          </a:gradFill>
          <a:ln>
            <a:solidFill>
              <a:schemeClr val="accent6"/>
            </a:solidFill>
          </a:ln>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s-ES_tradnl" dirty="0">
              <a:solidFill>
                <a:schemeClr val="bg1"/>
              </a:solidFill>
            </a:endParaRPr>
          </a:p>
          <a:p>
            <a:pPr algn="ctr">
              <a:defRPr/>
            </a:pPr>
            <a:r>
              <a:rPr lang="es-ES_tradnl" dirty="0">
                <a:solidFill>
                  <a:schemeClr val="tx1"/>
                </a:solidFill>
              </a:rPr>
              <a:t>Condicionales</a:t>
            </a:r>
            <a:endParaRPr lang="es-ES_tradnl" sz="1600" b="1" dirty="0">
              <a:solidFill>
                <a:schemeClr val="tx1"/>
              </a:solidFill>
            </a:endParaRPr>
          </a:p>
        </p:txBody>
      </p:sp>
      <p:sp>
        <p:nvSpPr>
          <p:cNvPr id="21" name="20 Rectángulo redondeado"/>
          <p:cNvSpPr/>
          <p:nvPr/>
        </p:nvSpPr>
        <p:spPr>
          <a:xfrm>
            <a:off x="3643313" y="6215063"/>
            <a:ext cx="1643062" cy="571500"/>
          </a:xfrm>
          <a:prstGeom prst="round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es-ES_tradnl" dirty="0">
              <a:solidFill>
                <a:schemeClr val="bg1"/>
              </a:solidFill>
            </a:endParaRPr>
          </a:p>
          <a:p>
            <a:pPr algn="ctr">
              <a:defRPr/>
            </a:pPr>
            <a:r>
              <a:rPr lang="es-ES_tradnl" dirty="0">
                <a:solidFill>
                  <a:schemeClr val="tx1"/>
                </a:solidFill>
              </a:rPr>
              <a:t>Repetitivas</a:t>
            </a:r>
            <a:endParaRPr lang="es-ES_tradnl" sz="1600" b="1" dirty="0">
              <a:solidFill>
                <a:schemeClr val="tx1"/>
              </a:solidFill>
            </a:endParaRPr>
          </a:p>
        </p:txBody>
      </p:sp>
      <p:sp>
        <p:nvSpPr>
          <p:cNvPr id="22" name="21 Flecha derecha"/>
          <p:cNvSpPr/>
          <p:nvPr/>
        </p:nvSpPr>
        <p:spPr>
          <a:xfrm rot="7585594">
            <a:off x="323057" y="5845968"/>
            <a:ext cx="457200" cy="246063"/>
          </a:xfrm>
          <a:prstGeom prst="rightArrow">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s-E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23" name="22 Flecha derecha"/>
          <p:cNvSpPr/>
          <p:nvPr/>
        </p:nvSpPr>
        <p:spPr>
          <a:xfrm rot="5400000">
            <a:off x="1951832" y="5806281"/>
            <a:ext cx="457200" cy="360363"/>
          </a:xfrm>
          <a:prstGeom prst="rightArrow">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s-E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24" name="23 Flecha derecha"/>
          <p:cNvSpPr/>
          <p:nvPr/>
        </p:nvSpPr>
        <p:spPr>
          <a:xfrm rot="2775768">
            <a:off x="3516313" y="5757863"/>
            <a:ext cx="635000" cy="279400"/>
          </a:xfrm>
          <a:prstGeom prst="rightArrow">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s-ES"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par>
                                <p:cTn id="10" presetID="29"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ppt_x</p:attrName>
                                        </p:attrNameLst>
                                      </p:cBhvr>
                                      <p:tavLst>
                                        <p:tav tm="0">
                                          <p:val>
                                            <p:strVal val="#ppt_x-.2"/>
                                          </p:val>
                                        </p:tav>
                                        <p:tav tm="100000">
                                          <p:val>
                                            <p:strVal val="#ppt_x"/>
                                          </p:val>
                                        </p:tav>
                                      </p:tavLst>
                                    </p:anim>
                                    <p:anim calcmode="lin" valueType="num">
                                      <p:cBhvr>
                                        <p:cTn id="13"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14" dur="1000"/>
                                        <p:tgtEl>
                                          <p:spTgt spid="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nodeType="click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500" fill="hold"/>
                                        <p:tgtEl>
                                          <p:spTgt spid="13"/>
                                        </p:tgtEl>
                                        <p:attrNameLst>
                                          <p:attrName>ppt_x</p:attrName>
                                        </p:attrNameLst>
                                      </p:cBhvr>
                                      <p:tavLst>
                                        <p:tav tm="0">
                                          <p:val>
                                            <p:strVal val="#ppt_x"/>
                                          </p:val>
                                        </p:tav>
                                        <p:tav tm="100000">
                                          <p:val>
                                            <p:strVal val="#ppt_x"/>
                                          </p:val>
                                        </p:tav>
                                      </p:tavLst>
                                    </p:anim>
                                    <p:anim calcmode="lin" valueType="num">
                                      <p:cBhvr additive="base">
                                        <p:cTn id="36" dur="500" fill="hold"/>
                                        <p:tgtEl>
                                          <p:spTgt spid="13"/>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additive="base">
                                        <p:cTn id="39" dur="500" fill="hold"/>
                                        <p:tgtEl>
                                          <p:spTgt spid="11"/>
                                        </p:tgtEl>
                                        <p:attrNameLst>
                                          <p:attrName>ppt_x</p:attrName>
                                        </p:attrNameLst>
                                      </p:cBhvr>
                                      <p:tavLst>
                                        <p:tav tm="0">
                                          <p:val>
                                            <p:strVal val="#ppt_x"/>
                                          </p:val>
                                        </p:tav>
                                        <p:tav tm="100000">
                                          <p:val>
                                            <p:strVal val="#ppt_x"/>
                                          </p:val>
                                        </p:tav>
                                      </p:tavLst>
                                    </p:anim>
                                    <p:anim calcmode="lin" valueType="num">
                                      <p:cBhvr additive="base">
                                        <p:cTn id="4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anim calcmode="lin" valueType="num">
                                      <p:cBhvr additive="base">
                                        <p:cTn id="51" dur="500" fill="hold"/>
                                        <p:tgtEl>
                                          <p:spTgt spid="17"/>
                                        </p:tgtEl>
                                        <p:attrNameLst>
                                          <p:attrName>ppt_x</p:attrName>
                                        </p:attrNameLst>
                                      </p:cBhvr>
                                      <p:tavLst>
                                        <p:tav tm="0">
                                          <p:val>
                                            <p:strVal val="#ppt_x"/>
                                          </p:val>
                                        </p:tav>
                                        <p:tav tm="100000">
                                          <p:val>
                                            <p:strVal val="#ppt_x"/>
                                          </p:val>
                                        </p:tav>
                                      </p:tavLst>
                                    </p:anim>
                                    <p:anim calcmode="lin" valueType="num">
                                      <p:cBhvr additive="base">
                                        <p:cTn id="52" dur="500" fill="hold"/>
                                        <p:tgtEl>
                                          <p:spTgt spid="17"/>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8"/>
                                        </p:tgtEl>
                                        <p:attrNameLst>
                                          <p:attrName>style.visibility</p:attrName>
                                        </p:attrNameLst>
                                      </p:cBhvr>
                                      <p:to>
                                        <p:strVal val="visible"/>
                                      </p:to>
                                    </p:set>
                                    <p:anim calcmode="lin" valueType="num">
                                      <p:cBhvr additive="base">
                                        <p:cTn id="55" dur="500" fill="hold"/>
                                        <p:tgtEl>
                                          <p:spTgt spid="18"/>
                                        </p:tgtEl>
                                        <p:attrNameLst>
                                          <p:attrName>ppt_x</p:attrName>
                                        </p:attrNameLst>
                                      </p:cBhvr>
                                      <p:tavLst>
                                        <p:tav tm="0">
                                          <p:val>
                                            <p:strVal val="#ppt_x"/>
                                          </p:val>
                                        </p:tav>
                                        <p:tav tm="100000">
                                          <p:val>
                                            <p:strVal val="#ppt_x"/>
                                          </p:val>
                                        </p:tav>
                                      </p:tavLst>
                                    </p:anim>
                                    <p:anim calcmode="lin" valueType="num">
                                      <p:cBhvr additive="base">
                                        <p:cTn id="5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9"/>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3"/>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0"/>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24"/>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7" grpId="0" animBg="1"/>
      <p:bldP spid="10" grpId="0"/>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1198</TotalTime>
  <Words>694</Words>
  <Application>Microsoft Office PowerPoint</Application>
  <PresentationFormat>Presentación en pantalla (4:3)</PresentationFormat>
  <Paragraphs>281</Paragraphs>
  <Slides>20</Slides>
  <Notes>0</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20</vt:i4>
      </vt:variant>
    </vt:vector>
  </HeadingPairs>
  <TitlesOfParts>
    <vt:vector size="30" baseType="lpstr">
      <vt:lpstr>Arial</vt:lpstr>
      <vt:lpstr>Lucida Sans Unicode</vt:lpstr>
      <vt:lpstr>Wingdings 3</vt:lpstr>
      <vt:lpstr>Verdana</vt:lpstr>
      <vt:lpstr>Wingdings 2</vt:lpstr>
      <vt:lpstr>Calibri</vt:lpstr>
      <vt:lpstr>Arial Black</vt:lpstr>
      <vt:lpstr>Times New Roman</vt:lpstr>
      <vt:lpstr>Constantia</vt:lpstr>
      <vt:lpstr>Concurrencia</vt:lpstr>
      <vt:lpstr>Software Educativo para la Enseñanza de Estructuras de Control de Programación Estructurada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Windows uE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Educativo para la Enseñanza de Estructuras de Control de Programación Estructurada</dc:title>
  <dc:creator>WinuE</dc:creator>
  <cp:lastModifiedBy>Usuario</cp:lastModifiedBy>
  <cp:revision>152</cp:revision>
  <dcterms:created xsi:type="dcterms:W3CDTF">2008-08-10T04:27:36Z</dcterms:created>
  <dcterms:modified xsi:type="dcterms:W3CDTF">2014-06-28T23:56:32Z</dcterms:modified>
</cp:coreProperties>
</file>